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3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8288000" cy="10287000"/>
  <p:notesSz cx="6858000" cy="9144000"/>
  <p:embeddedFontLst>
    <p:embeddedFont>
      <p:font typeface="Space Mono" charset="1" panose="02000509040000020004"/>
      <p:regular r:id="rId36"/>
    </p:embeddedFont>
    <p:embeddedFont>
      <p:font typeface="Pattanakarn Condensed Medium" charset="1" panose="00000000000000000000"/>
      <p:regular r:id="rId37"/>
    </p:embeddedFont>
    <p:embeddedFont>
      <p:font typeface="Codec Pro Light" charset="1" panose="00000300000000000000"/>
      <p:regular r:id="rId38"/>
    </p:embeddedFont>
    <p:embeddedFont>
      <p:font typeface="Codec Pro Bold" charset="1" panose="00000600000000000000"/>
      <p:regular r:id="rId39"/>
    </p:embeddedFont>
    <p:embeddedFont>
      <p:font typeface="Codec Pro" charset="1" panose="00000500000000000000"/>
      <p:regular r:id="rId41"/>
    </p:embeddedFont>
    <p:embeddedFont>
      <p:font typeface="Space Mono Bold" charset="1" panose="02000809030000020004"/>
      <p:regular r:id="rId42"/>
    </p:embeddedFont>
    <p:embeddedFont>
      <p:font typeface="Pattanakarn Condensed" charset="1" panose="00000000000000000000"/>
      <p:regular r:id="rId43"/>
    </p:embeddedFont>
    <p:embeddedFont>
      <p:font typeface="Pattanakarn Condensed Bold" charset="1" panose="00000000000000000000"/>
      <p:regular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notesMasters/notesMaster1.xml" Type="http://schemas.openxmlformats.org/officeDocument/2006/relationships/notesMaster"/><Relationship Id="rId34" Target="theme/theme2.xml" Type="http://schemas.openxmlformats.org/officeDocument/2006/relationships/theme"/><Relationship Id="rId35" Target="notesSlides/notesSlide1.xml" Type="http://schemas.openxmlformats.org/officeDocument/2006/relationships/notesSlide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40" Target="notesSlides/notesSlide2.xml" Type="http://schemas.openxmlformats.org/officeDocument/2006/relationships/notesSlide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notesSlides/notesSlide3.xml" Type="http://schemas.openxmlformats.org/officeDocument/2006/relationships/notesSlid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6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Kdo jsem a co dělám.</a:t>
            </a:r>
          </a:p>
          <a:p>
            <a:r>
              <a:rPr lang="en-US"/>
              <a:t/>
            </a:r>
          </a:p>
          <a:p>
            <a:r>
              <a:rPr lang="en-US"/>
              <a:t>Účastníci se mohou ptát buď v průběhu nebo na konci.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Výhody a nevýhody AI pro studenty.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Test poznámek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Relationship Id="rId6" Target="../media/image4.svg" Type="http://schemas.openxmlformats.org/officeDocument/2006/relationships/image"/><Relationship Id="rId7" Target="../media/image5.png" Type="http://schemas.openxmlformats.org/officeDocument/2006/relationships/image"/><Relationship Id="rId8" Target="../media/image6.svg" Type="http://schemas.openxmlformats.org/officeDocument/2006/relationships/image"/><Relationship Id="rId9" Target="../media/image7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5.png" Type="http://schemas.openxmlformats.org/officeDocument/2006/relationships/image"/><Relationship Id="rId8" Target="../media/image6.svg" Type="http://schemas.openxmlformats.org/officeDocument/2006/relationships/image"/><Relationship Id="rId9" Target="../media/image2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svg" Type="http://schemas.openxmlformats.org/officeDocument/2006/relationships/image"/><Relationship Id="rId2" Target="../media/image23.png" Type="http://schemas.openxmlformats.org/officeDocument/2006/relationships/image"/><Relationship Id="rId3" Target="../media/image24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27.jpeg" Type="http://schemas.openxmlformats.org/officeDocument/2006/relationships/image"/><Relationship Id="rId6" Target="../media/image28.jpeg" Type="http://schemas.openxmlformats.org/officeDocument/2006/relationships/image"/><Relationship Id="rId7" Target="../media/image29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30.png" Type="http://schemas.openxmlformats.org/officeDocument/2006/relationships/image"/><Relationship Id="rId6" Target="../media/image31.png" Type="http://schemas.openxmlformats.org/officeDocument/2006/relationships/image"/><Relationship Id="rId7" Target="../media/image3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33.png" Type="http://schemas.openxmlformats.org/officeDocument/2006/relationships/image"/><Relationship Id="rId6" Target="../media/image34.png" Type="http://schemas.openxmlformats.org/officeDocument/2006/relationships/image"/><Relationship Id="rId7" Target="../media/image35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9.png" Type="http://schemas.openxmlformats.org/officeDocument/2006/relationships/image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.png" Type="http://schemas.openxmlformats.org/officeDocument/2006/relationships/image"/><Relationship Id="rId5" Target="../media/image36.jpeg" Type="http://schemas.openxmlformats.org/officeDocument/2006/relationships/image"/><Relationship Id="rId6" Target="../media/image37.png" Type="http://schemas.openxmlformats.org/officeDocument/2006/relationships/image"/><Relationship Id="rId7" Target="../media/image38.png" Type="http://schemas.openxmlformats.org/officeDocument/2006/relationships/image"/><Relationship Id="rId8" Target="../media/image34.png" Type="http://schemas.openxmlformats.org/officeDocument/2006/relationships/image"/><Relationship Id="rId9" Target="../media/image35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40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41.jpeg" Type="http://schemas.openxmlformats.org/officeDocument/2006/relationships/image"/><Relationship Id="rId5" Target="../media/image1.png" Type="http://schemas.openxmlformats.org/officeDocument/2006/relationships/image"/><Relationship Id="rId6" Target="../media/image4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43.png" Type="http://schemas.openxmlformats.org/officeDocument/2006/relationships/image"/><Relationship Id="rId6" Target="../media/image44.svg" Type="http://schemas.openxmlformats.org/officeDocument/2006/relationships/image"/><Relationship Id="rId7" Target="../media/image4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8.png" Type="http://schemas.openxmlformats.org/officeDocument/2006/relationships/image"/><Relationship Id="rId6" Target="../media/image9.png" Type="http://schemas.openxmlformats.org/officeDocument/2006/relationships/image"/><Relationship Id="rId7" Target="../media/image10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46.jpe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47.png" Type="http://schemas.openxmlformats.org/officeDocument/2006/relationships/image"/><Relationship Id="rId6" Target="../media/image48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49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0.png" Type="http://schemas.openxmlformats.org/officeDocument/2006/relationships/image"/><Relationship Id="rId6" Target="../media/image51.png" Type="http://schemas.openxmlformats.org/officeDocument/2006/relationships/image"/><Relationship Id="rId7" Target="../media/image52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3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54.png" Type="http://schemas.openxmlformats.org/officeDocument/2006/relationships/image"/><Relationship Id="rId6" Target="../media/image55.png" Type="http://schemas.openxmlformats.org/officeDocument/2006/relationships/image"/><Relationship Id="rId7" Target="../media/image56.svg" Type="http://schemas.openxmlformats.org/officeDocument/2006/relationships/image"/><Relationship Id="rId8" Target="../media/image57.pn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9.jpeg" Type="http://schemas.openxmlformats.org/officeDocument/2006/relationships/image"/><Relationship Id="rId6" Target="../media/image1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3.svg" Type="http://schemas.openxmlformats.org/officeDocument/2006/relationships/image"/><Relationship Id="rId11" Target="../media/image64.png" Type="http://schemas.openxmlformats.org/officeDocument/2006/relationships/image"/><Relationship Id="rId12" Target="../media/image65.svg" Type="http://schemas.openxmlformats.org/officeDocument/2006/relationships/image"/><Relationship Id="rId13" Target="../media/image66.png" Type="http://schemas.openxmlformats.org/officeDocument/2006/relationships/image"/><Relationship Id="rId14" Target="../media/image67.svg" Type="http://schemas.openxmlformats.org/officeDocument/2006/relationships/image"/><Relationship Id="rId15" Target="../media/image34.png" Type="http://schemas.openxmlformats.org/officeDocument/2006/relationships/image"/><Relationship Id="rId16" Target="../media/image35.svg" Type="http://schemas.openxmlformats.org/officeDocument/2006/relationships/image"/><Relationship Id="rId17" Target="../media/image68.jpeg" Type="http://schemas.openxmlformats.org/officeDocument/2006/relationships/image"/><Relationship Id="rId18" Target="../media/image7.png" Type="http://schemas.openxmlformats.org/officeDocument/2006/relationships/image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60.png" Type="http://schemas.openxmlformats.org/officeDocument/2006/relationships/image"/><Relationship Id="rId8" Target="../media/image61.svg" Type="http://schemas.openxmlformats.org/officeDocument/2006/relationships/image"/><Relationship Id="rId9" Target="../media/image6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1.jpe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12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15.jpeg" Type="http://schemas.openxmlformats.org/officeDocument/2006/relationships/image"/><Relationship Id="rId5" Target="../media/image1.png" Type="http://schemas.openxmlformats.org/officeDocument/2006/relationships/image"/><Relationship Id="rId6" Target="../media/image1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17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18.png" Type="http://schemas.openxmlformats.org/officeDocument/2006/relationships/image"/><Relationship Id="rId6" Target="../media/image1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3276058" y="-4222338"/>
            <a:ext cx="6210426" cy="6210426"/>
          </a:xfrm>
          <a:custGeom>
            <a:avLst/>
            <a:gdLst/>
            <a:ahLst/>
            <a:cxnLst/>
            <a:rect r="r" b="b" t="t" l="l"/>
            <a:pathLst>
              <a:path h="6210426" w="6210426">
                <a:moveTo>
                  <a:pt x="6210426" y="6210426"/>
                </a:moveTo>
                <a:lnTo>
                  <a:pt x="0" y="6210426"/>
                </a:lnTo>
                <a:lnTo>
                  <a:pt x="0" y="0"/>
                </a:lnTo>
                <a:lnTo>
                  <a:pt x="6210426" y="0"/>
                </a:lnTo>
                <a:lnTo>
                  <a:pt x="6210426" y="6210426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2774708" y="665559"/>
            <a:ext cx="4850588" cy="4477941"/>
            <a:chOff x="0" y="0"/>
            <a:chExt cx="1277521" cy="11793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277521" cy="1179375"/>
            </a:xfrm>
            <a:custGeom>
              <a:avLst/>
              <a:gdLst/>
              <a:ahLst/>
              <a:cxnLst/>
              <a:rect r="r" b="b" t="t" l="l"/>
              <a:pathLst>
                <a:path h="1179375" w="1277521">
                  <a:moveTo>
                    <a:pt x="0" y="0"/>
                  </a:moveTo>
                  <a:lnTo>
                    <a:pt x="1277521" y="0"/>
                  </a:lnTo>
                  <a:lnTo>
                    <a:pt x="1277521" y="1179375"/>
                  </a:lnTo>
                  <a:lnTo>
                    <a:pt x="0" y="117937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1277521" cy="1246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709068" y="3923109"/>
            <a:ext cx="727710" cy="4477941"/>
            <a:chOff x="0" y="0"/>
            <a:chExt cx="191660" cy="11793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91660" cy="1179375"/>
            </a:xfrm>
            <a:custGeom>
              <a:avLst/>
              <a:gdLst/>
              <a:ahLst/>
              <a:cxnLst/>
              <a:rect r="r" b="b" t="t" l="l"/>
              <a:pathLst>
                <a:path h="1179375" w="191660">
                  <a:moveTo>
                    <a:pt x="0" y="0"/>
                  </a:moveTo>
                  <a:lnTo>
                    <a:pt x="191660" y="0"/>
                  </a:lnTo>
                  <a:lnTo>
                    <a:pt x="191660" y="1179375"/>
                  </a:lnTo>
                  <a:lnTo>
                    <a:pt x="0" y="117937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191660" cy="1246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1091973" y="1028700"/>
            <a:ext cx="6167327" cy="7372350"/>
            <a:chOff x="0" y="0"/>
            <a:chExt cx="8223103" cy="9829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/>
            <a:srcRect l="8172" t="0" r="8172" b="0"/>
            <a:stretch>
              <a:fillRect/>
            </a:stretch>
          </p:blipFill>
          <p:spPr>
            <a:xfrm flipH="false" flipV="false">
              <a:off x="0" y="0"/>
              <a:ext cx="8223103" cy="9829800"/>
            </a:xfrm>
            <a:prstGeom prst="rect">
              <a:avLst/>
            </a:prstGeom>
          </p:spPr>
        </p:pic>
      </p:grpSp>
      <p:sp>
        <p:nvSpPr>
          <p:cNvPr name="Freeform 11" id="11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-142875" y="9017767"/>
            <a:ext cx="18573750" cy="917403"/>
            <a:chOff x="0" y="0"/>
            <a:chExt cx="4891852" cy="241621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91852" cy="241621"/>
            </a:xfrm>
            <a:custGeom>
              <a:avLst/>
              <a:gdLst/>
              <a:ahLst/>
              <a:cxnLst/>
              <a:rect r="r" b="b" t="t" l="l"/>
              <a:pathLst>
                <a:path h="241621" w="4891852">
                  <a:moveTo>
                    <a:pt x="0" y="0"/>
                  </a:moveTo>
                  <a:lnTo>
                    <a:pt x="4891852" y="0"/>
                  </a:lnTo>
                  <a:lnTo>
                    <a:pt x="4891852" y="241621"/>
                  </a:lnTo>
                  <a:lnTo>
                    <a:pt x="0" y="241621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66675"/>
              <a:ext cx="4891852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2700000">
            <a:off x="10869960" y="241895"/>
            <a:ext cx="1242341" cy="2388166"/>
            <a:chOff x="0" y="0"/>
            <a:chExt cx="327201" cy="628982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9954995" y="9017767"/>
            <a:ext cx="7304305" cy="917403"/>
            <a:chOff x="0" y="0"/>
            <a:chExt cx="1923768" cy="24162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923768" cy="241621"/>
            </a:xfrm>
            <a:custGeom>
              <a:avLst/>
              <a:gdLst/>
              <a:ahLst/>
              <a:cxnLst/>
              <a:rect r="r" b="b" t="t" l="l"/>
              <a:pathLst>
                <a:path h="241621" w="1923768">
                  <a:moveTo>
                    <a:pt x="105991" y="0"/>
                  </a:moveTo>
                  <a:lnTo>
                    <a:pt x="1817776" y="0"/>
                  </a:lnTo>
                  <a:cubicBezTo>
                    <a:pt x="1876314" y="0"/>
                    <a:pt x="1923768" y="47454"/>
                    <a:pt x="1923768" y="105991"/>
                  </a:cubicBezTo>
                  <a:lnTo>
                    <a:pt x="1923768" y="135629"/>
                  </a:lnTo>
                  <a:cubicBezTo>
                    <a:pt x="1923768" y="194167"/>
                    <a:pt x="1876314" y="241621"/>
                    <a:pt x="1817776" y="241621"/>
                  </a:cubicBezTo>
                  <a:lnTo>
                    <a:pt x="105991" y="241621"/>
                  </a:lnTo>
                  <a:cubicBezTo>
                    <a:pt x="47454" y="241621"/>
                    <a:pt x="0" y="194167"/>
                    <a:pt x="0" y="135629"/>
                  </a:cubicBezTo>
                  <a:lnTo>
                    <a:pt x="0" y="105991"/>
                  </a:lnTo>
                  <a:cubicBezTo>
                    <a:pt x="0" y="47454"/>
                    <a:pt x="47454" y="0"/>
                    <a:pt x="105991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66675"/>
              <a:ext cx="1923768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5921262" y="9017767"/>
            <a:ext cx="1338038" cy="917403"/>
            <a:chOff x="0" y="0"/>
            <a:chExt cx="352405" cy="241621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352405" cy="241621"/>
            </a:xfrm>
            <a:custGeom>
              <a:avLst/>
              <a:gdLst/>
              <a:ahLst/>
              <a:cxnLst/>
              <a:rect r="r" b="b" t="t" l="l"/>
              <a:pathLst>
                <a:path h="241621" w="352405">
                  <a:moveTo>
                    <a:pt x="120810" y="0"/>
                  </a:moveTo>
                  <a:lnTo>
                    <a:pt x="231595" y="0"/>
                  </a:lnTo>
                  <a:cubicBezTo>
                    <a:pt x="298316" y="0"/>
                    <a:pt x="352405" y="54089"/>
                    <a:pt x="352405" y="120810"/>
                  </a:cubicBezTo>
                  <a:lnTo>
                    <a:pt x="352405" y="120810"/>
                  </a:lnTo>
                  <a:cubicBezTo>
                    <a:pt x="352405" y="152851"/>
                    <a:pt x="339677" y="183580"/>
                    <a:pt x="317021" y="206236"/>
                  </a:cubicBezTo>
                  <a:cubicBezTo>
                    <a:pt x="294364" y="228892"/>
                    <a:pt x="263636" y="241621"/>
                    <a:pt x="231595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66675"/>
              <a:ext cx="352405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-10800000">
            <a:off x="16167173" y="9234143"/>
            <a:ext cx="846216" cy="484651"/>
          </a:xfrm>
          <a:custGeom>
            <a:avLst/>
            <a:gdLst/>
            <a:ahLst/>
            <a:cxnLst/>
            <a:rect r="r" b="b" t="t" l="l"/>
            <a:pathLst>
              <a:path h="484651" w="846216">
                <a:moveTo>
                  <a:pt x="0" y="0"/>
                </a:moveTo>
                <a:lnTo>
                  <a:pt x="846216" y="0"/>
                </a:lnTo>
                <a:lnTo>
                  <a:pt x="846216" y="484651"/>
                </a:lnTo>
                <a:lnTo>
                  <a:pt x="0" y="48465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902668" y="793943"/>
            <a:ext cx="1284069" cy="1284069"/>
            <a:chOff x="0" y="0"/>
            <a:chExt cx="812800" cy="8128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38672" y="0"/>
                  </a:moveTo>
                  <a:lnTo>
                    <a:pt x="674128" y="0"/>
                  </a:lnTo>
                  <a:cubicBezTo>
                    <a:pt x="710906" y="0"/>
                    <a:pt x="746178" y="14610"/>
                    <a:pt x="772184" y="40616"/>
                  </a:cubicBezTo>
                  <a:cubicBezTo>
                    <a:pt x="798190" y="66622"/>
                    <a:pt x="812800" y="101894"/>
                    <a:pt x="812800" y="138672"/>
                  </a:cubicBezTo>
                  <a:lnTo>
                    <a:pt x="812800" y="674128"/>
                  </a:lnTo>
                  <a:cubicBezTo>
                    <a:pt x="812800" y="710906"/>
                    <a:pt x="798190" y="746178"/>
                    <a:pt x="772184" y="772184"/>
                  </a:cubicBezTo>
                  <a:cubicBezTo>
                    <a:pt x="746178" y="798190"/>
                    <a:pt x="710906" y="812800"/>
                    <a:pt x="674128" y="812800"/>
                  </a:cubicBezTo>
                  <a:lnTo>
                    <a:pt x="138672" y="812800"/>
                  </a:lnTo>
                  <a:cubicBezTo>
                    <a:pt x="101894" y="812800"/>
                    <a:pt x="66622" y="798190"/>
                    <a:pt x="40616" y="772184"/>
                  </a:cubicBezTo>
                  <a:cubicBezTo>
                    <a:pt x="14610" y="746178"/>
                    <a:pt x="0" y="710906"/>
                    <a:pt x="0" y="674128"/>
                  </a:cubicBezTo>
                  <a:lnTo>
                    <a:pt x="0" y="138672"/>
                  </a:lnTo>
                  <a:cubicBezTo>
                    <a:pt x="0" y="101894"/>
                    <a:pt x="14610" y="66622"/>
                    <a:pt x="40616" y="40616"/>
                  </a:cubicBezTo>
                  <a:cubicBezTo>
                    <a:pt x="66622" y="14610"/>
                    <a:pt x="101894" y="0"/>
                    <a:pt x="138672" y="0"/>
                  </a:cubicBezTo>
                  <a:close/>
                </a:path>
              </a:pathLst>
            </a:custGeom>
            <a:blipFill>
              <a:blip r:embed="rId9"/>
              <a:stretch>
                <a:fillRect l="0" t="0" r="0" b="0"/>
              </a:stretch>
            </a:blipFill>
          </p:spPr>
        </p:sp>
      </p:grpSp>
      <p:sp>
        <p:nvSpPr>
          <p:cNvPr name="TextBox 27" id="27"/>
          <p:cNvSpPr txBox="true"/>
          <p:nvPr/>
        </p:nvSpPr>
        <p:spPr>
          <a:xfrm rot="0">
            <a:off x="10432075" y="9225009"/>
            <a:ext cx="5191458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  <a:spcBef>
                <a:spcPct val="0"/>
              </a:spcBef>
            </a:pPr>
            <a:r>
              <a:rPr lang="en-US" sz="2700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www.geekpower.cz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2573775" y="1188622"/>
            <a:ext cx="3596544" cy="570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  <a:spcBef>
                <a:spcPct val="0"/>
              </a:spcBef>
            </a:pPr>
            <a:r>
              <a:rPr lang="en-US" sz="3399" spc="-67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Geek Power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028700" y="2416713"/>
            <a:ext cx="8648147" cy="2181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44"/>
              </a:lnSpc>
            </a:pPr>
            <a:r>
              <a:rPr lang="en-US" sz="7204" spc="-144" b="true">
                <a:solidFill>
                  <a:srgbClr val="3D24C9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Jak se učit (nejen) jazyky s AI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028700" y="5017038"/>
            <a:ext cx="7409024" cy="644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b="true" sz="4235" spc="296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VERONIKA RYCHLÁ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028700" y="6910110"/>
            <a:ext cx="8115300" cy="1374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45"/>
              </a:lnSpc>
              <a:spcBef>
                <a:spcPct val="0"/>
              </a:spcBef>
            </a:pPr>
            <a:r>
              <a:rPr lang="en-US" sz="2532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Jak AI dokáže pomoci s individualizací výukového procesu, poskytováním zpětné vazby a tvorbou studijních materiálů.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02668" y="9147929"/>
            <a:ext cx="6808542" cy="570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  <a:spcBef>
                <a:spcPct val="0"/>
              </a:spcBef>
            </a:pPr>
            <a:r>
              <a:rPr lang="en-US" sz="3399" spc="-67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Týden pro Digitální Česko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167206" y="5690275"/>
            <a:ext cx="7976794" cy="895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600" spc="-52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Vývojářka a lektorka v Czechitas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 spc="-52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Lektorka IT angličtiny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-3810607" y="-435750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8041982" y="762102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1" y="0"/>
                </a:lnTo>
                <a:lnTo>
                  <a:pt x="8870171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9144000" y="233759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946657"/>
            <a:ext cx="6034590" cy="2915612"/>
            <a:chOff x="0" y="0"/>
            <a:chExt cx="649344" cy="3137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49344" cy="313730"/>
            </a:xfrm>
            <a:custGeom>
              <a:avLst/>
              <a:gdLst/>
              <a:ahLst/>
              <a:cxnLst/>
              <a:rect r="r" b="b" t="t" l="l"/>
              <a:pathLst>
                <a:path h="313730" w="649344">
                  <a:moveTo>
                    <a:pt x="0" y="0"/>
                  </a:moveTo>
                  <a:lnTo>
                    <a:pt x="649344" y="0"/>
                  </a:lnTo>
                  <a:lnTo>
                    <a:pt x="649344" y="313730"/>
                  </a:lnTo>
                  <a:lnTo>
                    <a:pt x="0" y="313730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649344" cy="380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28700" y="5775401"/>
            <a:ext cx="6034590" cy="2915612"/>
            <a:chOff x="0" y="0"/>
            <a:chExt cx="649344" cy="31373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49344" cy="313730"/>
            </a:xfrm>
            <a:custGeom>
              <a:avLst/>
              <a:gdLst/>
              <a:ahLst/>
              <a:cxnLst/>
              <a:rect r="r" b="b" t="t" l="l"/>
              <a:pathLst>
                <a:path h="313730" w="649344">
                  <a:moveTo>
                    <a:pt x="0" y="0"/>
                  </a:moveTo>
                  <a:lnTo>
                    <a:pt x="649344" y="0"/>
                  </a:lnTo>
                  <a:lnTo>
                    <a:pt x="649344" y="313730"/>
                  </a:lnTo>
                  <a:lnTo>
                    <a:pt x="0" y="313730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649344" cy="380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-2700000">
            <a:off x="6583993" y="1362388"/>
            <a:ext cx="589045" cy="1550024"/>
            <a:chOff x="0" y="0"/>
            <a:chExt cx="63383" cy="16678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-2700000">
            <a:off x="6583993" y="5191133"/>
            <a:ext cx="589045" cy="1550024"/>
            <a:chOff x="0" y="0"/>
            <a:chExt cx="63383" cy="16678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5059565" y="1596572"/>
            <a:ext cx="742206" cy="700171"/>
            <a:chOff x="0" y="0"/>
            <a:chExt cx="195478" cy="184407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5478" cy="184407"/>
            </a:xfrm>
            <a:custGeom>
              <a:avLst/>
              <a:gdLst/>
              <a:ahLst/>
              <a:cxnLst/>
              <a:rect r="r" b="b" t="t" l="l"/>
              <a:pathLst>
                <a:path h="184407" w="195478">
                  <a:moveTo>
                    <a:pt x="0" y="0"/>
                  </a:moveTo>
                  <a:lnTo>
                    <a:pt x="195478" y="0"/>
                  </a:lnTo>
                  <a:lnTo>
                    <a:pt x="195478" y="184407"/>
                  </a:lnTo>
                  <a:lnTo>
                    <a:pt x="0" y="1844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195478" cy="251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5059565" y="5425316"/>
            <a:ext cx="742206" cy="700171"/>
            <a:chOff x="0" y="0"/>
            <a:chExt cx="195478" cy="184407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95478" cy="184407"/>
            </a:xfrm>
            <a:custGeom>
              <a:avLst/>
              <a:gdLst/>
              <a:ahLst/>
              <a:cxnLst/>
              <a:rect r="r" b="b" t="t" l="l"/>
              <a:pathLst>
                <a:path h="184407" w="195478">
                  <a:moveTo>
                    <a:pt x="0" y="0"/>
                  </a:moveTo>
                  <a:lnTo>
                    <a:pt x="195478" y="0"/>
                  </a:lnTo>
                  <a:lnTo>
                    <a:pt x="195478" y="184407"/>
                  </a:lnTo>
                  <a:lnTo>
                    <a:pt x="0" y="1844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195478" cy="251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8397828" y="590550"/>
            <a:ext cx="9071301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960"/>
              </a:lnSpc>
            </a:pPr>
            <a:r>
              <a:rPr lang="en-US" b="true" sz="5800" spc="-116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Budujte svůj second brain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650037" y="1660907"/>
            <a:ext cx="8819091" cy="79533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Second brain (druhý mozek) označuje systém pro organizaci, ukládání a přístup k informacím mimo náš vlastní mozek. </a:t>
            </a:r>
          </a:p>
          <a:p>
            <a:pPr algn="just">
              <a:lnSpc>
                <a:spcPts val="3749"/>
              </a:lnSpc>
            </a:p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Tento přístup využívá digitální nástroje jako poznámkové aplikace, aby člověk mohl efektivně spravovat své znalosti, projekty a myšlenky. </a:t>
            </a:r>
          </a:p>
          <a:p>
            <a:pPr algn="just">
              <a:lnSpc>
                <a:spcPts val="3749"/>
              </a:lnSpc>
            </a:p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Termín zpopularizoval </a:t>
            </a:r>
            <a:r>
              <a:rPr lang="en-US" sz="24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Tiago Forte</a:t>
            </a: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, autor knihy </a:t>
            </a:r>
            <a:r>
              <a:rPr lang="en-US" sz="24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Building a Second Brain</a:t>
            </a: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  <a:p>
            <a:pPr algn="just">
              <a:lnSpc>
                <a:spcPts val="3749"/>
              </a:lnSpc>
            </a:p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Nejoblíbenější poznámkové aplikace: </a:t>
            </a:r>
          </a:p>
          <a:p>
            <a:pPr algn="just" marL="539749" indent="-269875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Obsidian</a:t>
            </a:r>
          </a:p>
          <a:p>
            <a:pPr algn="just" marL="539749" indent="-269875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Logseq</a:t>
            </a:r>
          </a:p>
          <a:p>
            <a:pPr algn="just" marL="539749" indent="-269875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Notion</a:t>
            </a:r>
          </a:p>
          <a:p>
            <a:pPr algn="just" marL="539749" indent="-269875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Remnote</a:t>
            </a:r>
          </a:p>
          <a:p>
            <a:pPr algn="just" marL="539749" indent="-269875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Evernote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441070" y="2567658"/>
            <a:ext cx="5437445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Digitalizace vědění a  myšlenek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41070" y="6284269"/>
            <a:ext cx="4360700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Propojenost a kreativita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441070" y="3101058"/>
            <a:ext cx="5155578" cy="1523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Ukládání nápadů, poznámek, článků, plánů amyšlenek na jedno místo.</a:t>
            </a:r>
          </a:p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Uvolnění mentální kapacity.</a:t>
            </a:r>
          </a:p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Externí “paměť”.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441070" y="6929803"/>
            <a:ext cx="5155578" cy="1523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Třídění informací do kategorií nebo klíčových témat.</a:t>
            </a:r>
          </a:p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Snadné vyhledávání.</a:t>
            </a:r>
          </a:p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Všímání si vztahů.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5058108" y="1775207"/>
            <a:ext cx="745119" cy="381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b="true" sz="2500">
                <a:solidFill>
                  <a:srgbClr val="090E2B"/>
                </a:solidFill>
                <a:latin typeface="Pattanakarn Condensed Bold"/>
                <a:ea typeface="Pattanakarn Condensed Bold"/>
                <a:cs typeface="Pattanakarn Condensed Bold"/>
                <a:sym typeface="Pattanakarn Condensed Bold"/>
              </a:rPr>
              <a:t>01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5058108" y="5603951"/>
            <a:ext cx="745119" cy="381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b="true" sz="2500">
                <a:solidFill>
                  <a:srgbClr val="090E2B"/>
                </a:solidFill>
                <a:latin typeface="Pattanakarn Condensed Bold"/>
                <a:ea typeface="Pattanakarn Condensed Bold"/>
                <a:cs typeface="Pattanakarn Condensed Bold"/>
                <a:sym typeface="Pattanakarn Condensed Bold"/>
              </a:rPr>
              <a:t>02</a:t>
            </a:r>
          </a:p>
        </p:txBody>
      </p:sp>
    </p:spTree>
  </p:cSld>
  <p:clrMapOvr>
    <a:masterClrMapping/>
  </p:clrMapOvr>
  <p:transition spd="slow">
    <p:push dir="l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3731047" y="769192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3495551" y="-2198505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6753419" y="6673882"/>
            <a:ext cx="491619" cy="447573"/>
            <a:chOff x="0" y="0"/>
            <a:chExt cx="215488" cy="19618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15488" cy="196182"/>
            </a:xfrm>
            <a:custGeom>
              <a:avLst/>
              <a:gdLst/>
              <a:ahLst/>
              <a:cxnLst/>
              <a:rect r="r" b="b" t="t" l="l"/>
              <a:pathLst>
                <a:path h="196182" w="215488">
                  <a:moveTo>
                    <a:pt x="0" y="0"/>
                  </a:moveTo>
                  <a:lnTo>
                    <a:pt x="215488" y="0"/>
                  </a:lnTo>
                  <a:lnTo>
                    <a:pt x="215488" y="196182"/>
                  </a:lnTo>
                  <a:lnTo>
                    <a:pt x="0" y="196182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66675"/>
              <a:ext cx="215488" cy="262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6753419" y="7376983"/>
            <a:ext cx="491619" cy="447573"/>
            <a:chOff x="0" y="0"/>
            <a:chExt cx="215488" cy="1961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15488" cy="196182"/>
            </a:xfrm>
            <a:custGeom>
              <a:avLst/>
              <a:gdLst/>
              <a:ahLst/>
              <a:cxnLst/>
              <a:rect r="r" b="b" t="t" l="l"/>
              <a:pathLst>
                <a:path h="196182" w="215488">
                  <a:moveTo>
                    <a:pt x="0" y="0"/>
                  </a:moveTo>
                  <a:lnTo>
                    <a:pt x="215488" y="0"/>
                  </a:lnTo>
                  <a:lnTo>
                    <a:pt x="215488" y="196182"/>
                  </a:lnTo>
                  <a:lnTo>
                    <a:pt x="0" y="196182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215488" cy="262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-2700000">
            <a:off x="17178459" y="6538924"/>
            <a:ext cx="144604" cy="380514"/>
            <a:chOff x="0" y="0"/>
            <a:chExt cx="63383" cy="16678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-2700000">
            <a:off x="17178459" y="7242025"/>
            <a:ext cx="144604" cy="380514"/>
            <a:chOff x="0" y="0"/>
            <a:chExt cx="63383" cy="16678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6753419" y="8080084"/>
            <a:ext cx="491619" cy="447573"/>
            <a:chOff x="0" y="0"/>
            <a:chExt cx="215488" cy="196182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215488" cy="196182"/>
            </a:xfrm>
            <a:custGeom>
              <a:avLst/>
              <a:gdLst/>
              <a:ahLst/>
              <a:cxnLst/>
              <a:rect r="r" b="b" t="t" l="l"/>
              <a:pathLst>
                <a:path h="196182" w="215488">
                  <a:moveTo>
                    <a:pt x="0" y="0"/>
                  </a:moveTo>
                  <a:lnTo>
                    <a:pt x="215488" y="0"/>
                  </a:lnTo>
                  <a:lnTo>
                    <a:pt x="215488" y="196182"/>
                  </a:lnTo>
                  <a:lnTo>
                    <a:pt x="0" y="196182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215488" cy="262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-2700000">
            <a:off x="17178459" y="7945127"/>
            <a:ext cx="144604" cy="380514"/>
            <a:chOff x="0" y="0"/>
            <a:chExt cx="63383" cy="16678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16753419" y="8783186"/>
            <a:ext cx="491619" cy="447573"/>
            <a:chOff x="0" y="0"/>
            <a:chExt cx="215488" cy="196182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15488" cy="196182"/>
            </a:xfrm>
            <a:custGeom>
              <a:avLst/>
              <a:gdLst/>
              <a:ahLst/>
              <a:cxnLst/>
              <a:rect r="r" b="b" t="t" l="l"/>
              <a:pathLst>
                <a:path h="196182" w="215488">
                  <a:moveTo>
                    <a:pt x="0" y="0"/>
                  </a:moveTo>
                  <a:lnTo>
                    <a:pt x="215488" y="0"/>
                  </a:lnTo>
                  <a:lnTo>
                    <a:pt x="215488" y="196182"/>
                  </a:lnTo>
                  <a:lnTo>
                    <a:pt x="0" y="196182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66675"/>
              <a:ext cx="215488" cy="262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-2700000">
            <a:off x="17178459" y="8648228"/>
            <a:ext cx="144604" cy="380514"/>
            <a:chOff x="0" y="0"/>
            <a:chExt cx="63383" cy="16678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-2700000">
            <a:off x="780128" y="7221726"/>
            <a:ext cx="1068933" cy="2054821"/>
            <a:chOff x="0" y="0"/>
            <a:chExt cx="327201" cy="628982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32" id="32"/>
          <p:cNvGrpSpPr/>
          <p:nvPr/>
        </p:nvGrpSpPr>
        <p:grpSpPr>
          <a:xfrm rot="-10800000">
            <a:off x="5075841" y="1063684"/>
            <a:ext cx="1609896" cy="1966470"/>
            <a:chOff x="0" y="0"/>
            <a:chExt cx="424006" cy="517918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424006" cy="517918"/>
            </a:xfrm>
            <a:custGeom>
              <a:avLst/>
              <a:gdLst/>
              <a:ahLst/>
              <a:cxnLst/>
              <a:rect r="r" b="b" t="t" l="l"/>
              <a:pathLst>
                <a:path h="517918" w="424006">
                  <a:moveTo>
                    <a:pt x="0" y="0"/>
                  </a:moveTo>
                  <a:lnTo>
                    <a:pt x="424006" y="0"/>
                  </a:lnTo>
                  <a:lnTo>
                    <a:pt x="424006" y="517918"/>
                  </a:lnTo>
                  <a:lnTo>
                    <a:pt x="0" y="517918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48000"/>
                  </a:srgbClr>
                </a:gs>
                <a:gs pos="100000">
                  <a:srgbClr val="3725C9">
                    <a:alpha val="48000"/>
                  </a:srgbClr>
                </a:gs>
              </a:gsLst>
              <a:lin ang="2700000"/>
            </a:gra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66675"/>
              <a:ext cx="424006" cy="5845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5" id="35"/>
          <p:cNvSpPr/>
          <p:nvPr/>
        </p:nvSpPr>
        <p:spPr>
          <a:xfrm flipH="false" flipV="false" rot="0">
            <a:off x="492316" y="2375531"/>
            <a:ext cx="11301259" cy="4054327"/>
          </a:xfrm>
          <a:custGeom>
            <a:avLst/>
            <a:gdLst/>
            <a:ahLst/>
            <a:cxnLst/>
            <a:rect r="r" b="b" t="t" l="l"/>
            <a:pathLst>
              <a:path h="4054327" w="11301259">
                <a:moveTo>
                  <a:pt x="0" y="0"/>
                </a:moveTo>
                <a:lnTo>
                  <a:pt x="11301259" y="0"/>
                </a:lnTo>
                <a:lnTo>
                  <a:pt x="11301259" y="4054327"/>
                </a:lnTo>
                <a:lnTo>
                  <a:pt x="0" y="40543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36" id="36"/>
          <p:cNvSpPr/>
          <p:nvPr/>
        </p:nvSpPr>
        <p:spPr>
          <a:xfrm flipH="false" flipV="false" rot="0">
            <a:off x="12765194" y="2675972"/>
            <a:ext cx="3988226" cy="3237304"/>
          </a:xfrm>
          <a:custGeom>
            <a:avLst/>
            <a:gdLst/>
            <a:ahLst/>
            <a:cxnLst/>
            <a:rect r="r" b="b" t="t" l="l"/>
            <a:pathLst>
              <a:path h="3237304" w="3988226">
                <a:moveTo>
                  <a:pt x="0" y="0"/>
                </a:moveTo>
                <a:lnTo>
                  <a:pt x="3988225" y="0"/>
                </a:lnTo>
                <a:lnTo>
                  <a:pt x="3988225" y="3237304"/>
                </a:lnTo>
                <a:lnTo>
                  <a:pt x="0" y="32373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7" id="37"/>
          <p:cNvSpPr txBox="true"/>
          <p:nvPr/>
        </p:nvSpPr>
        <p:spPr>
          <a:xfrm rot="0">
            <a:off x="9476684" y="294319"/>
            <a:ext cx="7959734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960"/>
              </a:lnSpc>
            </a:pPr>
            <a:r>
              <a:rPr lang="en-US" b="true" sz="5800" spc="-116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Propojení second brain s vlastním chatbotem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6838146" y="6806096"/>
            <a:ext cx="322165" cy="251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8"/>
              </a:lnSpc>
            </a:pPr>
            <a:r>
              <a:rPr lang="en-US" sz="168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1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6838146" y="7509197"/>
            <a:ext cx="322165" cy="251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8"/>
              </a:lnSpc>
            </a:pPr>
            <a:r>
              <a:rPr lang="en-US" sz="168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2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314595" y="6710846"/>
            <a:ext cx="15255235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120"/>
              </a:lnSpc>
            </a:pPr>
            <a:r>
              <a:rPr lang="en-US" sz="2600" spc="-52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Zvolte second brain aplikaci s lokálně uloženými soubory bez nadměrného formátování.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2630009" y="7413947"/>
            <a:ext cx="13939820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120"/>
              </a:lnSpc>
            </a:pPr>
            <a:r>
              <a:rPr lang="en-US" sz="2600" spc="-52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Ideální je formát .md (markdown), kterému ChatGPT rozumí a sám v něm formátuje.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6838146" y="8212299"/>
            <a:ext cx="322165" cy="251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8"/>
              </a:lnSpc>
            </a:pPr>
            <a:r>
              <a:rPr lang="en-US" sz="168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3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8960558" y="8117049"/>
            <a:ext cx="7609271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120"/>
              </a:lnSpc>
            </a:pPr>
            <a:r>
              <a:rPr lang="en-US" sz="2600" spc="-52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Nahrajte soubory do svého chatbota.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6838146" y="8915400"/>
            <a:ext cx="322165" cy="251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18"/>
              </a:lnSpc>
            </a:pPr>
            <a:r>
              <a:rPr lang="en-US" sz="168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4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7678493" y="8820150"/>
            <a:ext cx="8891336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120"/>
              </a:lnSpc>
            </a:pPr>
            <a:r>
              <a:rPr lang="en-US" sz="2600" spc="-52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Enjoy! :)</a:t>
            </a:r>
          </a:p>
        </p:txBody>
      </p:sp>
      <p:grpSp>
        <p:nvGrpSpPr>
          <p:cNvPr name="Group 46" id="46"/>
          <p:cNvGrpSpPr/>
          <p:nvPr/>
        </p:nvGrpSpPr>
        <p:grpSpPr>
          <a:xfrm rot="0">
            <a:off x="585087" y="8708522"/>
            <a:ext cx="7115148" cy="917403"/>
            <a:chOff x="0" y="0"/>
            <a:chExt cx="1873948" cy="241621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873948" cy="241621"/>
            </a:xfrm>
            <a:custGeom>
              <a:avLst/>
              <a:gdLst/>
              <a:ahLst/>
              <a:cxnLst/>
              <a:rect r="r" b="b" t="t" l="l"/>
              <a:pathLst>
                <a:path h="241621" w="1873948">
                  <a:moveTo>
                    <a:pt x="108809" y="0"/>
                  </a:moveTo>
                  <a:lnTo>
                    <a:pt x="1765139" y="0"/>
                  </a:lnTo>
                  <a:cubicBezTo>
                    <a:pt x="1793997" y="0"/>
                    <a:pt x="1821673" y="11464"/>
                    <a:pt x="1842079" y="31869"/>
                  </a:cubicBezTo>
                  <a:cubicBezTo>
                    <a:pt x="1862485" y="52275"/>
                    <a:pt x="1873948" y="79951"/>
                    <a:pt x="1873948" y="108809"/>
                  </a:cubicBezTo>
                  <a:lnTo>
                    <a:pt x="1873948" y="132812"/>
                  </a:lnTo>
                  <a:cubicBezTo>
                    <a:pt x="1873948" y="161670"/>
                    <a:pt x="1862485" y="189346"/>
                    <a:pt x="1842079" y="209751"/>
                  </a:cubicBezTo>
                  <a:cubicBezTo>
                    <a:pt x="1821673" y="230157"/>
                    <a:pt x="1793997" y="241621"/>
                    <a:pt x="1765139" y="241621"/>
                  </a:cubicBezTo>
                  <a:lnTo>
                    <a:pt x="108809" y="241621"/>
                  </a:lnTo>
                  <a:cubicBezTo>
                    <a:pt x="79951" y="241621"/>
                    <a:pt x="52275" y="230157"/>
                    <a:pt x="31869" y="209751"/>
                  </a:cubicBezTo>
                  <a:cubicBezTo>
                    <a:pt x="11464" y="189346"/>
                    <a:pt x="0" y="161670"/>
                    <a:pt x="0" y="132812"/>
                  </a:cubicBezTo>
                  <a:lnTo>
                    <a:pt x="0" y="108809"/>
                  </a:lnTo>
                  <a:cubicBezTo>
                    <a:pt x="0" y="79951"/>
                    <a:pt x="11464" y="52275"/>
                    <a:pt x="31869" y="31869"/>
                  </a:cubicBezTo>
                  <a:cubicBezTo>
                    <a:pt x="52275" y="11464"/>
                    <a:pt x="79951" y="0"/>
                    <a:pt x="108809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round/>
            </a:ln>
          </p:spPr>
        </p:sp>
        <p:sp>
          <p:nvSpPr>
            <p:cNvPr name="TextBox 48" id="48"/>
            <p:cNvSpPr txBox="true"/>
            <p:nvPr/>
          </p:nvSpPr>
          <p:spPr>
            <a:xfrm>
              <a:off x="0" y="-66675"/>
              <a:ext cx="1873948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49" id="49"/>
          <p:cNvSpPr/>
          <p:nvPr/>
        </p:nvSpPr>
        <p:spPr>
          <a:xfrm flipH="false" flipV="false" rot="-10800000">
            <a:off x="6262629" y="8880797"/>
            <a:ext cx="846216" cy="484651"/>
          </a:xfrm>
          <a:custGeom>
            <a:avLst/>
            <a:gdLst/>
            <a:ahLst/>
            <a:cxnLst/>
            <a:rect r="r" b="b" t="t" l="l"/>
            <a:pathLst>
              <a:path h="484651" w="846216">
                <a:moveTo>
                  <a:pt x="0" y="0"/>
                </a:moveTo>
                <a:lnTo>
                  <a:pt x="846216" y="0"/>
                </a:lnTo>
                <a:lnTo>
                  <a:pt x="846216" y="484651"/>
                </a:lnTo>
                <a:lnTo>
                  <a:pt x="0" y="48465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0" id="50"/>
          <p:cNvSpPr/>
          <p:nvPr/>
        </p:nvSpPr>
        <p:spPr>
          <a:xfrm flipH="false" flipV="false" rot="0">
            <a:off x="8005636" y="8305788"/>
            <a:ext cx="1471048" cy="1471048"/>
          </a:xfrm>
          <a:custGeom>
            <a:avLst/>
            <a:gdLst/>
            <a:ahLst/>
            <a:cxnLst/>
            <a:rect r="r" b="b" t="t" l="l"/>
            <a:pathLst>
              <a:path h="1471048" w="1471048">
                <a:moveTo>
                  <a:pt x="0" y="0"/>
                </a:moveTo>
                <a:lnTo>
                  <a:pt x="1471048" y="0"/>
                </a:lnTo>
                <a:lnTo>
                  <a:pt x="1471048" y="1471048"/>
                </a:lnTo>
                <a:lnTo>
                  <a:pt x="0" y="147104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51" id="51"/>
          <p:cNvSpPr txBox="true"/>
          <p:nvPr/>
        </p:nvSpPr>
        <p:spPr>
          <a:xfrm rot="0">
            <a:off x="1071171" y="8915764"/>
            <a:ext cx="5191458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  <a:spcBef>
                <a:spcPct val="0"/>
              </a:spcBef>
            </a:pPr>
            <a:r>
              <a:rPr lang="en-US" sz="2700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https://obsidian.md </a:t>
            </a:r>
          </a:p>
        </p:txBody>
      </p:sp>
    </p:spTree>
  </p:cSld>
  <p:clrMapOvr>
    <a:masterClrMapping/>
  </p:clrMapOvr>
  <p:transition spd="slow">
    <p:push dir="l"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100146" y="1028700"/>
            <a:ext cx="4159154" cy="8229600"/>
            <a:chOff x="0" y="0"/>
            <a:chExt cx="2620010" cy="51841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1235" r="0" b="-1235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>
            <a:grpSpLocks noChangeAspect="true"/>
          </p:cNvGrpSpPr>
          <p:nvPr/>
        </p:nvGrpSpPr>
        <p:grpSpPr>
          <a:xfrm rot="0">
            <a:off x="8544634" y="3261829"/>
            <a:ext cx="4159154" cy="8229600"/>
            <a:chOff x="0" y="0"/>
            <a:chExt cx="2620010" cy="51841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53340" y="25400"/>
              <a:ext cx="2513330" cy="5132070"/>
            </a:xfrm>
            <a:custGeom>
              <a:avLst/>
              <a:gdLst/>
              <a:ahLst/>
              <a:cxnLst/>
              <a:rect r="r" b="b" t="t" l="l"/>
              <a:pathLst>
                <a:path h="5132070" w="251333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3D24C9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85420" y="156210"/>
              <a:ext cx="2251710" cy="4876800"/>
            </a:xfrm>
            <a:custGeom>
              <a:avLst/>
              <a:gdLst/>
              <a:ahLst/>
              <a:cxnLst/>
              <a:rect r="r" b="b" t="t" l="l"/>
              <a:pathLst>
                <a:path h="4876800" w="225171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3"/>
              <a:stretch>
                <a:fillRect l="0" t="-1281" r="0" b="-1281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1121410" y="198120"/>
              <a:ext cx="347980" cy="43180"/>
            </a:xfrm>
            <a:custGeom>
              <a:avLst/>
              <a:gdLst/>
              <a:ahLst/>
              <a:cxnLst/>
              <a:rect r="r" b="b" t="t" l="l"/>
              <a:pathLst>
                <a:path h="43180" w="3479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578312" y="187909"/>
              <a:ext cx="66636" cy="63602"/>
            </a:xfrm>
            <a:custGeom>
              <a:avLst/>
              <a:gdLst/>
              <a:ahLst/>
              <a:cxnLst/>
              <a:rect r="r" b="b" t="t" l="l"/>
              <a:pathLst>
                <a:path h="63602" w="66636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0" y="685800"/>
              <a:ext cx="27940" cy="213360"/>
            </a:xfrm>
            <a:custGeom>
              <a:avLst/>
              <a:gdLst/>
              <a:ahLst/>
              <a:cxnLst/>
              <a:rect r="r" b="b" t="t" l="l"/>
              <a:pathLst>
                <a:path h="213360" w="2794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0" y="1057910"/>
              <a:ext cx="27940" cy="384810"/>
            </a:xfrm>
            <a:custGeom>
              <a:avLst/>
              <a:gdLst/>
              <a:ahLst/>
              <a:cxnLst/>
              <a:rect r="r" b="b" t="t" l="l"/>
              <a:pathLst>
                <a:path h="384810" w="2794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0" y="1526540"/>
              <a:ext cx="27940" cy="386080"/>
            </a:xfrm>
            <a:custGeom>
              <a:avLst/>
              <a:gdLst/>
              <a:ahLst/>
              <a:cxnLst/>
              <a:rect r="r" b="b" t="t" l="l"/>
              <a:pathLst>
                <a:path h="386080" w="2794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2592070" y="1184910"/>
              <a:ext cx="27940" cy="618490"/>
            </a:xfrm>
            <a:custGeom>
              <a:avLst/>
              <a:gdLst/>
              <a:ahLst/>
              <a:cxnLst/>
              <a:rect r="r" b="b" t="t" l="l"/>
              <a:pathLst>
                <a:path h="618490" w="2794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D819E8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27940" y="0"/>
              <a:ext cx="2564130" cy="5182870"/>
            </a:xfrm>
            <a:custGeom>
              <a:avLst/>
              <a:gdLst/>
              <a:ahLst/>
              <a:cxnLst/>
              <a:rect r="r" b="b" t="t" l="l"/>
              <a:pathLst>
                <a:path h="5182870" w="256413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22" id="22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true" flipV="false" rot="0">
            <a:off x="-2971377" y="789418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24" id="24"/>
          <p:cNvGrpSpPr/>
          <p:nvPr/>
        </p:nvGrpSpPr>
        <p:grpSpPr>
          <a:xfrm rot="0">
            <a:off x="1028700" y="6530061"/>
            <a:ext cx="6254960" cy="3578731"/>
            <a:chOff x="0" y="0"/>
            <a:chExt cx="781839" cy="447324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781839" cy="447324"/>
            </a:xfrm>
            <a:custGeom>
              <a:avLst/>
              <a:gdLst/>
              <a:ahLst/>
              <a:cxnLst/>
              <a:rect r="r" b="b" t="t" l="l"/>
              <a:pathLst>
                <a:path h="447324" w="781839">
                  <a:moveTo>
                    <a:pt x="0" y="0"/>
                  </a:moveTo>
                  <a:lnTo>
                    <a:pt x="781839" y="0"/>
                  </a:lnTo>
                  <a:lnTo>
                    <a:pt x="781839" y="447324"/>
                  </a:lnTo>
                  <a:lnTo>
                    <a:pt x="0" y="447324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66675"/>
              <a:ext cx="781839" cy="5139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-2700000">
            <a:off x="6844752" y="6027086"/>
            <a:ext cx="507087" cy="1334358"/>
            <a:chOff x="0" y="0"/>
            <a:chExt cx="63383" cy="166788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0" id="30"/>
          <p:cNvSpPr/>
          <p:nvPr/>
        </p:nvSpPr>
        <p:spPr>
          <a:xfrm flipH="true" flipV="false" rot="0">
            <a:off x="6827453" y="6601634"/>
            <a:ext cx="494307" cy="386458"/>
          </a:xfrm>
          <a:custGeom>
            <a:avLst/>
            <a:gdLst/>
            <a:ahLst/>
            <a:cxnLst/>
            <a:rect r="r" b="b" t="t" l="l"/>
            <a:pathLst>
              <a:path h="386458" w="494307">
                <a:moveTo>
                  <a:pt x="494307" y="0"/>
                </a:moveTo>
                <a:lnTo>
                  <a:pt x="0" y="0"/>
                </a:lnTo>
                <a:lnTo>
                  <a:pt x="0" y="386458"/>
                </a:lnTo>
                <a:lnTo>
                  <a:pt x="494307" y="386458"/>
                </a:lnTo>
                <a:lnTo>
                  <a:pt x="49430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true" flipV="false" rot="0">
            <a:off x="13852914" y="-234011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2"/>
                </a:lnTo>
                <a:lnTo>
                  <a:pt x="8870172" y="8870172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0000289" y="1689903"/>
            <a:ext cx="1440258" cy="405073"/>
          </a:xfrm>
          <a:custGeom>
            <a:avLst/>
            <a:gdLst/>
            <a:ahLst/>
            <a:cxnLst/>
            <a:rect r="r" b="b" t="t" l="l"/>
            <a:pathLst>
              <a:path h="405073" w="1440258">
                <a:moveTo>
                  <a:pt x="0" y="0"/>
                </a:moveTo>
                <a:lnTo>
                  <a:pt x="1440258" y="0"/>
                </a:lnTo>
                <a:lnTo>
                  <a:pt x="1440258" y="405072"/>
                </a:lnTo>
                <a:lnTo>
                  <a:pt x="0" y="4050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1028700" y="623627"/>
            <a:ext cx="7752496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Chatování s ChatGPT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8700" y="1778139"/>
            <a:ext cx="6682545" cy="421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„Vytvoř dialog pro roli, kde si student v angličtině procvičí [konkrétní situaci].“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„Vytvoř jednoduchý dialog pro začátečníky na téma [situace].“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„Vytvoř dialog, který obsahuje fráze nebo gramatiku jako [konkrétní fráze nebo struktura].“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„Hraj roli [postavy] v [situaci] a nech mě odpovídat.“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463709" y="6709138"/>
            <a:ext cx="5384942" cy="3164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ChatGPT: Hello! Can I help you find something?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Student: I need a jacket.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ChatGPT: What size do you need?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Student: Medium.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ChatGPT: Here are some jackets. Do you like this one?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Student: Yes, but do you have it in blue?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ChatGPT: Let me check... Yes, we do! Would you like to try it on?</a:t>
            </a:r>
          </a:p>
          <a:p>
            <a:pPr algn="just">
              <a:lnSpc>
                <a:spcPts val="2549"/>
              </a:lnSpc>
            </a:pPr>
            <a:r>
              <a:rPr lang="en-US" sz="1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Student: Yes, please.</a:t>
            </a:r>
          </a:p>
        </p:txBody>
      </p:sp>
    </p:spTree>
  </p:cSld>
  <p:clrMapOvr>
    <a:masterClrMapping/>
  </p:clrMapOvr>
  <p:transition spd="slow">
    <p:push dir="l"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128576">
            <a:off x="2269547" y="-4247100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9834694" y="1285875"/>
            <a:ext cx="3817051" cy="3478122"/>
            <a:chOff x="0" y="0"/>
            <a:chExt cx="5089401" cy="4637496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5"/>
            <a:srcRect l="13372" t="0" r="13372" b="0"/>
            <a:stretch>
              <a:fillRect/>
            </a:stretch>
          </p:blipFill>
          <p:spPr>
            <a:xfrm flipH="false" flipV="false">
              <a:off x="0" y="0"/>
              <a:ext cx="5089401" cy="4637496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9834694" y="5636491"/>
            <a:ext cx="3817051" cy="3478122"/>
            <a:chOff x="0" y="0"/>
            <a:chExt cx="5089401" cy="4637496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6"/>
            <a:srcRect l="26745" t="0" r="0" b="0"/>
            <a:stretch>
              <a:fillRect/>
            </a:stretch>
          </p:blipFill>
          <p:spPr>
            <a:xfrm flipH="false" flipV="false">
              <a:off x="0" y="0"/>
              <a:ext cx="5089401" cy="4637496"/>
            </a:xfrm>
            <a:prstGeom prst="rect">
              <a:avLst/>
            </a:prstGeom>
          </p:spPr>
        </p:pic>
      </p:grpSp>
      <p:grpSp>
        <p:nvGrpSpPr>
          <p:cNvPr name="Group 8" id="8"/>
          <p:cNvGrpSpPr/>
          <p:nvPr/>
        </p:nvGrpSpPr>
        <p:grpSpPr>
          <a:xfrm rot="-2700000">
            <a:off x="9662206" y="3775774"/>
            <a:ext cx="768904" cy="1478072"/>
            <a:chOff x="0" y="0"/>
            <a:chExt cx="327201" cy="62898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-2700000">
            <a:off x="9662206" y="8126390"/>
            <a:ext cx="768904" cy="1478072"/>
            <a:chOff x="0" y="0"/>
            <a:chExt cx="327201" cy="628982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2650719" y="1851407"/>
            <a:ext cx="4608581" cy="2663402"/>
            <a:chOff x="0" y="0"/>
            <a:chExt cx="495900" cy="28659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5900" cy="286592"/>
            </a:xfrm>
            <a:custGeom>
              <a:avLst/>
              <a:gdLst/>
              <a:ahLst/>
              <a:cxnLst/>
              <a:rect r="r" b="b" t="t" l="l"/>
              <a:pathLst>
                <a:path h="286592" w="495900">
                  <a:moveTo>
                    <a:pt x="0" y="0"/>
                  </a:moveTo>
                  <a:lnTo>
                    <a:pt x="495900" y="0"/>
                  </a:lnTo>
                  <a:lnTo>
                    <a:pt x="495900" y="286592"/>
                  </a:lnTo>
                  <a:lnTo>
                    <a:pt x="0" y="28659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495900" cy="3532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2650719" y="6202023"/>
            <a:ext cx="4608581" cy="2663402"/>
            <a:chOff x="0" y="0"/>
            <a:chExt cx="495900" cy="286592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95900" cy="286592"/>
            </a:xfrm>
            <a:custGeom>
              <a:avLst/>
              <a:gdLst/>
              <a:ahLst/>
              <a:cxnLst/>
              <a:rect r="r" b="b" t="t" l="l"/>
              <a:pathLst>
                <a:path h="286592" w="495900">
                  <a:moveTo>
                    <a:pt x="0" y="0"/>
                  </a:moveTo>
                  <a:lnTo>
                    <a:pt x="495900" y="0"/>
                  </a:lnTo>
                  <a:lnTo>
                    <a:pt x="495900" y="286592"/>
                  </a:lnTo>
                  <a:lnTo>
                    <a:pt x="0" y="28659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495900" cy="3532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-2700000">
            <a:off x="16780003" y="1267138"/>
            <a:ext cx="589045" cy="1550024"/>
            <a:chOff x="0" y="0"/>
            <a:chExt cx="63383" cy="166788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-2700000">
            <a:off x="16780003" y="5617754"/>
            <a:ext cx="589045" cy="1550024"/>
            <a:chOff x="0" y="0"/>
            <a:chExt cx="63383" cy="166788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0" y="5091641"/>
            <a:ext cx="9144000" cy="4114800"/>
          </a:xfrm>
          <a:custGeom>
            <a:avLst/>
            <a:gdLst/>
            <a:ahLst/>
            <a:cxnLst/>
            <a:rect r="r" b="b" t="t" l="l"/>
            <a:pathLst>
              <a:path h="4114800" w="9144000">
                <a:moveTo>
                  <a:pt x="0" y="0"/>
                </a:moveTo>
                <a:lnTo>
                  <a:pt x="9144000" y="0"/>
                </a:lnTo>
                <a:lnTo>
                  <a:pt x="91440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27" id="27"/>
          <p:cNvSpPr txBox="true"/>
          <p:nvPr/>
        </p:nvSpPr>
        <p:spPr>
          <a:xfrm rot="0">
            <a:off x="1028700" y="1028700"/>
            <a:ext cx="6869762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ChatGPT už má pamatováka!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61383" y="3172024"/>
            <a:ext cx="6869762" cy="1278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 má konečně schopnost pamatovat si předchozí konverzace! Ideální pro personalizované učení.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3022751" y="2095343"/>
            <a:ext cx="3402909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Role play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022751" y="6392766"/>
            <a:ext cx="3402909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Personalizované učení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3022751" y="2555439"/>
            <a:ext cx="3852495" cy="1894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Hrajte s ChatGPT různé role, do kterých byste se mohli dostat.</a:t>
            </a:r>
          </a:p>
          <a:p>
            <a:pPr algn="just">
              <a:lnSpc>
                <a:spcPts val="2989"/>
              </a:lnSpc>
            </a:pPr>
            <a:r>
              <a:rPr lang="en-US" sz="22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Rozhodněte, co je pro vás relevantní.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3022751" y="7354791"/>
            <a:ext cx="3852495" cy="1477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Chtějte po AI, aby vás v případě nutnosti opravil a upozorňoval na vaše nejčastější chyby.</a:t>
            </a:r>
          </a:p>
        </p:txBody>
      </p:sp>
    </p:spTree>
  </p:cSld>
  <p:clrMapOvr>
    <a:masterClrMapping/>
  </p:clrMapOvr>
  <p:transition spd="slow">
    <p:push dir="l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13012833" y="6426066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822840" y="1151028"/>
            <a:ext cx="6434439" cy="5021017"/>
            <a:chOff x="0" y="0"/>
            <a:chExt cx="8579252" cy="6694689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5"/>
            <a:srcRect l="0" t="1831" r="0" b="1831"/>
            <a:stretch>
              <a:fillRect/>
            </a:stretch>
          </p:blipFill>
          <p:spPr>
            <a:xfrm flipH="false" flipV="false">
              <a:off x="0" y="0"/>
              <a:ext cx="8579252" cy="6694689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-2700000">
            <a:off x="16660764" y="588790"/>
            <a:ext cx="768904" cy="1478072"/>
            <a:chOff x="0" y="0"/>
            <a:chExt cx="327201" cy="6289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9219877" y="5701300"/>
            <a:ext cx="6649913" cy="3557000"/>
            <a:chOff x="0" y="0"/>
            <a:chExt cx="831206" cy="444607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31206" cy="444607"/>
            </a:xfrm>
            <a:custGeom>
              <a:avLst/>
              <a:gdLst/>
              <a:ahLst/>
              <a:cxnLst/>
              <a:rect r="r" b="b" t="t" l="l"/>
              <a:pathLst>
                <a:path h="444607" w="831206">
                  <a:moveTo>
                    <a:pt x="0" y="0"/>
                  </a:moveTo>
                  <a:lnTo>
                    <a:pt x="831206" y="0"/>
                  </a:lnTo>
                  <a:lnTo>
                    <a:pt x="831206" y="444607"/>
                  </a:lnTo>
                  <a:lnTo>
                    <a:pt x="0" y="444607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831206" cy="5112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2700000">
            <a:off x="9051547" y="5200120"/>
            <a:ext cx="712854" cy="1334358"/>
            <a:chOff x="0" y="0"/>
            <a:chExt cx="89103" cy="16678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9103" cy="166788"/>
            </a:xfrm>
            <a:custGeom>
              <a:avLst/>
              <a:gdLst/>
              <a:ahLst/>
              <a:cxnLst/>
              <a:rect r="r" b="b" t="t" l="l"/>
              <a:pathLst>
                <a:path h="166788" w="89103">
                  <a:moveTo>
                    <a:pt x="0" y="0"/>
                  </a:moveTo>
                  <a:lnTo>
                    <a:pt x="89103" y="0"/>
                  </a:lnTo>
                  <a:lnTo>
                    <a:pt x="8910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8910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-10800000">
            <a:off x="1028700" y="7081636"/>
            <a:ext cx="7311990" cy="2711143"/>
            <a:chOff x="0" y="0"/>
            <a:chExt cx="1925791" cy="714046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925792" cy="714046"/>
            </a:xfrm>
            <a:custGeom>
              <a:avLst/>
              <a:gdLst/>
              <a:ahLst/>
              <a:cxnLst/>
              <a:rect r="r" b="b" t="t" l="l"/>
              <a:pathLst>
                <a:path h="714046" w="1925792">
                  <a:moveTo>
                    <a:pt x="18000" y="0"/>
                  </a:moveTo>
                  <a:lnTo>
                    <a:pt x="1907792" y="0"/>
                  </a:lnTo>
                  <a:cubicBezTo>
                    <a:pt x="1917733" y="0"/>
                    <a:pt x="1925792" y="8059"/>
                    <a:pt x="1925792" y="18000"/>
                  </a:cubicBezTo>
                  <a:lnTo>
                    <a:pt x="1925792" y="696046"/>
                  </a:lnTo>
                  <a:cubicBezTo>
                    <a:pt x="1925792" y="705987"/>
                    <a:pt x="1917733" y="714046"/>
                    <a:pt x="1907792" y="714046"/>
                  </a:cubicBezTo>
                  <a:lnTo>
                    <a:pt x="18000" y="714046"/>
                  </a:lnTo>
                  <a:cubicBezTo>
                    <a:pt x="8059" y="714046"/>
                    <a:pt x="0" y="705987"/>
                    <a:pt x="0" y="696046"/>
                  </a:cubicBezTo>
                  <a:lnTo>
                    <a:pt x="0" y="18000"/>
                  </a:lnTo>
                  <a:cubicBezTo>
                    <a:pt x="0" y="8059"/>
                    <a:pt x="8059" y="0"/>
                    <a:pt x="180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miter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1925791" cy="7807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false" flipV="false" rot="0">
            <a:off x="4924399" y="4855895"/>
            <a:ext cx="4055774" cy="1735202"/>
          </a:xfrm>
          <a:custGeom>
            <a:avLst/>
            <a:gdLst/>
            <a:ahLst/>
            <a:cxnLst/>
            <a:rect r="r" b="b" t="t" l="l"/>
            <a:pathLst>
              <a:path h="1735202" w="4055774">
                <a:moveTo>
                  <a:pt x="0" y="0"/>
                </a:moveTo>
                <a:lnTo>
                  <a:pt x="4055774" y="0"/>
                </a:lnTo>
                <a:lnTo>
                  <a:pt x="4055774" y="1735202"/>
                </a:lnTo>
                <a:lnTo>
                  <a:pt x="0" y="17352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346643" y="4869273"/>
            <a:ext cx="4153090" cy="1741618"/>
          </a:xfrm>
          <a:custGeom>
            <a:avLst/>
            <a:gdLst/>
            <a:ahLst/>
            <a:cxnLst/>
            <a:rect r="r" b="b" t="t" l="l"/>
            <a:pathLst>
              <a:path h="1741618" w="4153090">
                <a:moveTo>
                  <a:pt x="0" y="0"/>
                </a:moveTo>
                <a:lnTo>
                  <a:pt x="4153090" y="0"/>
                </a:lnTo>
                <a:lnTo>
                  <a:pt x="4153090" y="1741619"/>
                </a:lnTo>
                <a:lnTo>
                  <a:pt x="0" y="174161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1028700" y="1028700"/>
            <a:ext cx="8572177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ChatGPT místo učebnice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957993" y="2290762"/>
            <a:ext cx="7726183" cy="2352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Interaktivní vysvětlení gramatiky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Dokáže se přizpůsobit úrovni studenta.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Rychlé odpovědi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Učebnice je statická, AI reaguje.</a:t>
            </a:r>
          </a:p>
          <a:p>
            <a:pPr algn="just">
              <a:lnSpc>
                <a:spcPts val="3749"/>
              </a:lnSpc>
            </a:pPr>
          </a:p>
        </p:txBody>
      </p:sp>
      <p:sp>
        <p:nvSpPr>
          <p:cNvPr name="TextBox 23" id="23"/>
          <p:cNvSpPr txBox="true"/>
          <p:nvPr/>
        </p:nvSpPr>
        <p:spPr>
          <a:xfrm rot="0">
            <a:off x="10020502" y="6114847"/>
            <a:ext cx="5384942" cy="466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19"/>
              </a:lnSpc>
            </a:pPr>
            <a:r>
              <a:rPr lang="en-US" sz="3099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Mohl bys mi vysvětlit...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684223" y="6753022"/>
            <a:ext cx="5721222" cy="22174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Interaktivní vysvětlení gramatiky uzpůsobené úrovni studenta.</a:t>
            </a:r>
          </a:p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“Můžeš mi vysvětlit rozdíl mezi present perfect a past simple na úrovní A2?“</a:t>
            </a:r>
          </a:p>
          <a:p>
            <a:pPr algn="just">
              <a:lnSpc>
                <a:spcPts val="3450"/>
              </a:lnSpc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1475044" y="7100531"/>
            <a:ext cx="6419301" cy="289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Omezení</a:t>
            </a:r>
          </a:p>
          <a:p>
            <a:pPr algn="just" marL="453392" indent="-226696" lvl="1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ChatGPT nenahradí učebnici tam, kde je potřeba pevná struktura nebo delší systematické texty.</a:t>
            </a:r>
          </a:p>
          <a:p>
            <a:pPr algn="just" marL="453392" indent="-226696" lvl="1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Nemá obrazové prvky jako ilustrace nebo tabulky.</a:t>
            </a:r>
          </a:p>
          <a:p>
            <a:pPr algn="just">
              <a:lnSpc>
                <a:spcPts val="3150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-3810607" y="-435750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7634790" y="762102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946657"/>
            <a:ext cx="6034590" cy="2915612"/>
            <a:chOff x="0" y="0"/>
            <a:chExt cx="649344" cy="3137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49344" cy="313730"/>
            </a:xfrm>
            <a:custGeom>
              <a:avLst/>
              <a:gdLst/>
              <a:ahLst/>
              <a:cxnLst/>
              <a:rect r="r" b="b" t="t" l="l"/>
              <a:pathLst>
                <a:path h="313730" w="649344">
                  <a:moveTo>
                    <a:pt x="0" y="0"/>
                  </a:moveTo>
                  <a:lnTo>
                    <a:pt x="649344" y="0"/>
                  </a:lnTo>
                  <a:lnTo>
                    <a:pt x="649344" y="313730"/>
                  </a:lnTo>
                  <a:lnTo>
                    <a:pt x="0" y="313730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649344" cy="380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28700" y="5775401"/>
            <a:ext cx="6034590" cy="2915612"/>
            <a:chOff x="0" y="0"/>
            <a:chExt cx="649344" cy="31373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49344" cy="313730"/>
            </a:xfrm>
            <a:custGeom>
              <a:avLst/>
              <a:gdLst/>
              <a:ahLst/>
              <a:cxnLst/>
              <a:rect r="r" b="b" t="t" l="l"/>
              <a:pathLst>
                <a:path h="313730" w="649344">
                  <a:moveTo>
                    <a:pt x="0" y="0"/>
                  </a:moveTo>
                  <a:lnTo>
                    <a:pt x="649344" y="0"/>
                  </a:lnTo>
                  <a:lnTo>
                    <a:pt x="649344" y="313730"/>
                  </a:lnTo>
                  <a:lnTo>
                    <a:pt x="0" y="313730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649344" cy="380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-2700000">
            <a:off x="6583993" y="1362388"/>
            <a:ext cx="589045" cy="1550024"/>
            <a:chOff x="0" y="0"/>
            <a:chExt cx="63383" cy="16678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-2700000">
            <a:off x="6583993" y="5191133"/>
            <a:ext cx="589045" cy="1550024"/>
            <a:chOff x="0" y="0"/>
            <a:chExt cx="63383" cy="16678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5059565" y="1596572"/>
            <a:ext cx="742206" cy="700171"/>
            <a:chOff x="0" y="0"/>
            <a:chExt cx="195478" cy="184407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5478" cy="184407"/>
            </a:xfrm>
            <a:custGeom>
              <a:avLst/>
              <a:gdLst/>
              <a:ahLst/>
              <a:cxnLst/>
              <a:rect r="r" b="b" t="t" l="l"/>
              <a:pathLst>
                <a:path h="184407" w="195478">
                  <a:moveTo>
                    <a:pt x="0" y="0"/>
                  </a:moveTo>
                  <a:lnTo>
                    <a:pt x="195478" y="0"/>
                  </a:lnTo>
                  <a:lnTo>
                    <a:pt x="195478" y="184407"/>
                  </a:lnTo>
                  <a:lnTo>
                    <a:pt x="0" y="1844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195478" cy="251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5059565" y="5425316"/>
            <a:ext cx="742206" cy="700171"/>
            <a:chOff x="0" y="0"/>
            <a:chExt cx="195478" cy="184407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95478" cy="184407"/>
            </a:xfrm>
            <a:custGeom>
              <a:avLst/>
              <a:gdLst/>
              <a:ahLst/>
              <a:cxnLst/>
              <a:rect r="r" b="b" t="t" l="l"/>
              <a:pathLst>
                <a:path h="184407" w="195478">
                  <a:moveTo>
                    <a:pt x="0" y="0"/>
                  </a:moveTo>
                  <a:lnTo>
                    <a:pt x="195478" y="0"/>
                  </a:lnTo>
                  <a:lnTo>
                    <a:pt x="195478" y="184407"/>
                  </a:lnTo>
                  <a:lnTo>
                    <a:pt x="0" y="1844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195478" cy="251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8701590" y="2296742"/>
            <a:ext cx="9058592" cy="7002653"/>
          </a:xfrm>
          <a:custGeom>
            <a:avLst/>
            <a:gdLst/>
            <a:ahLst/>
            <a:cxnLst/>
            <a:rect r="r" b="b" t="t" l="l"/>
            <a:pathLst>
              <a:path h="7002653" w="9058592">
                <a:moveTo>
                  <a:pt x="0" y="0"/>
                </a:moveTo>
                <a:lnTo>
                  <a:pt x="9058592" y="0"/>
                </a:lnTo>
                <a:lnTo>
                  <a:pt x="9058592" y="7002653"/>
                </a:lnTo>
                <a:lnTo>
                  <a:pt x="0" y="70026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8187999" y="898907"/>
            <a:ext cx="9071301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960"/>
              </a:lnSpc>
            </a:pPr>
            <a:r>
              <a:rPr lang="en-US" b="true" sz="5800" spc="-116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Procvičení s ChatGPT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441070" y="2156207"/>
            <a:ext cx="3989597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Napište zadání a požadovanou úroveň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41070" y="6417378"/>
            <a:ext cx="3402909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0"/>
              </a:lnSpc>
            </a:pPr>
            <a:r>
              <a:rPr lang="en-US" sz="29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Vyžádejte si klíč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441070" y="3274389"/>
            <a:ext cx="5155578" cy="1224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119"/>
              </a:lnSpc>
            </a:pPr>
            <a:r>
              <a:rPr lang="en-US" sz="23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„Vytvoř deset vět na procvičení nepravidelných sloves v angličtině, úroveň B1.“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441070" y="6929803"/>
            <a:ext cx="5155578" cy="462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79"/>
              </a:lnSpc>
            </a:pPr>
            <a:r>
              <a:rPr lang="en-US" sz="25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Samozřejmě až potom! 😅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5058108" y="1775207"/>
            <a:ext cx="745119" cy="381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b="true" sz="2500">
                <a:solidFill>
                  <a:srgbClr val="090E2B"/>
                </a:solidFill>
                <a:latin typeface="Pattanakarn Condensed Bold"/>
                <a:ea typeface="Pattanakarn Condensed Bold"/>
                <a:cs typeface="Pattanakarn Condensed Bold"/>
                <a:sym typeface="Pattanakarn Condensed Bold"/>
              </a:rPr>
              <a:t>01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5058108" y="5603951"/>
            <a:ext cx="745119" cy="381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b="true" sz="2500">
                <a:solidFill>
                  <a:srgbClr val="090E2B"/>
                </a:solidFill>
                <a:latin typeface="Pattanakarn Condensed Bold"/>
                <a:ea typeface="Pattanakarn Condensed Bold"/>
                <a:cs typeface="Pattanakarn Condensed Bold"/>
                <a:sym typeface="Pattanakarn Condensed Bold"/>
              </a:rPr>
              <a:t>02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0">
            <a:off x="7634790" y="1086257"/>
            <a:ext cx="590512" cy="589737"/>
          </a:xfrm>
          <a:custGeom>
            <a:avLst/>
            <a:gdLst/>
            <a:ahLst/>
            <a:cxnLst/>
            <a:rect r="r" b="b" t="t" l="l"/>
            <a:pathLst>
              <a:path h="589737" w="590512">
                <a:moveTo>
                  <a:pt x="0" y="0"/>
                </a:moveTo>
                <a:lnTo>
                  <a:pt x="590512" y="0"/>
                </a:lnTo>
                <a:lnTo>
                  <a:pt x="590512" y="589736"/>
                </a:lnTo>
                <a:lnTo>
                  <a:pt x="0" y="5897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62881" t="0" r="0" b="-39181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0"/>
            <a:ext cx="7123483" cy="8443783"/>
          </a:xfrm>
          <a:custGeom>
            <a:avLst/>
            <a:gdLst/>
            <a:ahLst/>
            <a:cxnLst/>
            <a:rect r="r" b="b" t="t" l="l"/>
            <a:pathLst>
              <a:path h="8443783" w="7123483">
                <a:moveTo>
                  <a:pt x="0" y="0"/>
                </a:moveTo>
                <a:lnTo>
                  <a:pt x="7123483" y="0"/>
                </a:lnTo>
                <a:lnTo>
                  <a:pt x="7123483" y="8443783"/>
                </a:lnTo>
                <a:lnTo>
                  <a:pt x="0" y="84437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4317338" y="-267378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>
            <a:off x="7210991" y="6101140"/>
            <a:ext cx="11372663" cy="0"/>
          </a:xfrm>
          <a:prstGeom prst="line">
            <a:avLst/>
          </a:prstGeom>
          <a:ln cap="flat" w="19050">
            <a:solidFill>
              <a:srgbClr val="3D24C9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5" id="5"/>
          <p:cNvGrpSpPr/>
          <p:nvPr/>
        </p:nvGrpSpPr>
        <p:grpSpPr>
          <a:xfrm rot="0">
            <a:off x="3251065" y="1002771"/>
            <a:ext cx="3817051" cy="4562858"/>
            <a:chOff x="0" y="0"/>
            <a:chExt cx="5089401" cy="608381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5"/>
            <a:srcRect l="11819" t="0" r="50013" b="0"/>
            <a:stretch>
              <a:fillRect/>
            </a:stretch>
          </p:blipFill>
          <p:spPr>
            <a:xfrm flipH="false" flipV="false">
              <a:off x="0" y="0"/>
              <a:ext cx="5089401" cy="608381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-2700000">
            <a:off x="7669169" y="4114154"/>
            <a:ext cx="768904" cy="1478072"/>
            <a:chOff x="0" y="0"/>
            <a:chExt cx="327201" cy="6289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9838977" y="7050304"/>
            <a:ext cx="2618474" cy="1527443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3770096" y="7050304"/>
            <a:ext cx="2618474" cy="1527443"/>
          </a:xfrm>
          <a:prstGeom prst="rect">
            <a:avLst/>
          </a:prstGeom>
        </p:spPr>
      </p:pic>
      <p:sp>
        <p:nvSpPr>
          <p:cNvPr name="Freeform 12" id="12"/>
          <p:cNvSpPr/>
          <p:nvPr/>
        </p:nvSpPr>
        <p:spPr>
          <a:xfrm flipH="false" flipV="false" rot="0">
            <a:off x="6772860" y="733832"/>
            <a:ext cx="590512" cy="589737"/>
          </a:xfrm>
          <a:custGeom>
            <a:avLst/>
            <a:gdLst/>
            <a:ahLst/>
            <a:cxnLst/>
            <a:rect r="r" b="b" t="t" l="l"/>
            <a:pathLst>
              <a:path h="589737" w="590512">
                <a:moveTo>
                  <a:pt x="0" y="0"/>
                </a:moveTo>
                <a:lnTo>
                  <a:pt x="590512" y="0"/>
                </a:lnTo>
                <a:lnTo>
                  <a:pt x="590512" y="589736"/>
                </a:lnTo>
                <a:lnTo>
                  <a:pt x="0" y="5897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62881" t="0" r="0" b="-39181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-10800000">
            <a:off x="9710976" y="3849162"/>
            <a:ext cx="7266285" cy="1449258"/>
            <a:chOff x="0" y="0"/>
            <a:chExt cx="1913754" cy="38169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913754" cy="381697"/>
            </a:xfrm>
            <a:custGeom>
              <a:avLst/>
              <a:gdLst/>
              <a:ahLst/>
              <a:cxnLst/>
              <a:rect r="r" b="b" t="t" l="l"/>
              <a:pathLst>
                <a:path h="381697" w="1913754">
                  <a:moveTo>
                    <a:pt x="18113" y="0"/>
                  </a:moveTo>
                  <a:lnTo>
                    <a:pt x="1895641" y="0"/>
                  </a:lnTo>
                  <a:cubicBezTo>
                    <a:pt x="1900445" y="0"/>
                    <a:pt x="1905052" y="1908"/>
                    <a:pt x="1908449" y="5305"/>
                  </a:cubicBezTo>
                  <a:cubicBezTo>
                    <a:pt x="1911846" y="8702"/>
                    <a:pt x="1913754" y="13309"/>
                    <a:pt x="1913754" y="18113"/>
                  </a:cubicBezTo>
                  <a:lnTo>
                    <a:pt x="1913754" y="363585"/>
                  </a:lnTo>
                  <a:cubicBezTo>
                    <a:pt x="1913754" y="368389"/>
                    <a:pt x="1911846" y="372996"/>
                    <a:pt x="1908449" y="376392"/>
                  </a:cubicBezTo>
                  <a:cubicBezTo>
                    <a:pt x="1905052" y="379789"/>
                    <a:pt x="1900445" y="381697"/>
                    <a:pt x="1895641" y="381697"/>
                  </a:cubicBezTo>
                  <a:lnTo>
                    <a:pt x="18113" y="381697"/>
                  </a:lnTo>
                  <a:cubicBezTo>
                    <a:pt x="13309" y="381697"/>
                    <a:pt x="8702" y="379789"/>
                    <a:pt x="5305" y="376392"/>
                  </a:cubicBezTo>
                  <a:cubicBezTo>
                    <a:pt x="1908" y="372996"/>
                    <a:pt x="0" y="368389"/>
                    <a:pt x="0" y="363585"/>
                  </a:cubicBezTo>
                  <a:lnTo>
                    <a:pt x="0" y="18113"/>
                  </a:lnTo>
                  <a:cubicBezTo>
                    <a:pt x="0" y="13309"/>
                    <a:pt x="1908" y="8702"/>
                    <a:pt x="5305" y="5305"/>
                  </a:cubicBezTo>
                  <a:cubicBezTo>
                    <a:pt x="8702" y="1908"/>
                    <a:pt x="13309" y="0"/>
                    <a:pt x="1811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1913754" cy="4483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0" y="5908746"/>
            <a:ext cx="9396651" cy="4275476"/>
          </a:xfrm>
          <a:custGeom>
            <a:avLst/>
            <a:gdLst/>
            <a:ahLst/>
            <a:cxnLst/>
            <a:rect r="r" b="b" t="t" l="l"/>
            <a:pathLst>
              <a:path h="4275476" w="9396651">
                <a:moveTo>
                  <a:pt x="0" y="0"/>
                </a:moveTo>
                <a:lnTo>
                  <a:pt x="9396651" y="0"/>
                </a:lnTo>
                <a:lnTo>
                  <a:pt x="9396651" y="4275477"/>
                </a:lnTo>
                <a:lnTo>
                  <a:pt x="0" y="427547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9144000" y="1002771"/>
            <a:ext cx="8587921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Jak na writing skills s AI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146039" y="2020550"/>
            <a:ext cx="8396160" cy="1263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249"/>
              </a:lnSpc>
            </a:pPr>
            <a:r>
              <a:rPr lang="en-US" sz="24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Pokud AI necháte, aby vám neustále něco opravovala, nic se nenaučíte. Vaše writing skills to nijak neobohatí. Tady opravdu platí “dobrý sluha, zlý pán”.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139933" y="6196390"/>
            <a:ext cx="7612491" cy="457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sz="3000" spc="-60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Jak na writing skills s AI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710976" y="8585637"/>
            <a:ext cx="2874475" cy="368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41"/>
              </a:lnSpc>
            </a:pPr>
            <a:r>
              <a:rPr lang="en-US" sz="2201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Pomoc ChatGPT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899366" y="8585637"/>
            <a:ext cx="4359934" cy="368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41"/>
              </a:lnSpc>
            </a:pPr>
            <a:r>
              <a:rPr lang="en-US" sz="2201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Vlastní úsilí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679366" y="8056010"/>
            <a:ext cx="937697" cy="342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84"/>
              </a:lnSpc>
            </a:pPr>
            <a:r>
              <a:rPr lang="en-US" b="true" sz="2320" spc="-46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30%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4610485" y="8056010"/>
            <a:ext cx="937697" cy="342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84"/>
              </a:lnSpc>
            </a:pPr>
            <a:r>
              <a:rPr lang="en-US" b="true" sz="2320" spc="-46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70%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057183" y="4040390"/>
            <a:ext cx="6419301" cy="952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“Je tato věta gramaticky správně? Pokud je v ní chyba, </a:t>
            </a:r>
            <a:r>
              <a:rPr lang="en-US" b="true" sz="24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vysvětli proč</a:t>
            </a: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.</a:t>
            </a:r>
          </a:p>
        </p:txBody>
      </p:sp>
    </p:spTree>
  </p:cSld>
  <p:clrMapOvr>
    <a:masterClrMapping/>
  </p:clrMapOvr>
  <p:transition spd="slow">
    <p:push dir="l"/>
  </p:transition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2012161" y="-6773670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1" y="0"/>
                </a:lnTo>
                <a:lnTo>
                  <a:pt x="8870171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22990" y="7498499"/>
            <a:ext cx="6254960" cy="2412950"/>
            <a:chOff x="0" y="0"/>
            <a:chExt cx="781839" cy="30160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781839" cy="301607"/>
            </a:xfrm>
            <a:custGeom>
              <a:avLst/>
              <a:gdLst/>
              <a:ahLst/>
              <a:cxnLst/>
              <a:rect r="r" b="b" t="t" l="l"/>
              <a:pathLst>
                <a:path h="301607" w="781839">
                  <a:moveTo>
                    <a:pt x="0" y="0"/>
                  </a:moveTo>
                  <a:lnTo>
                    <a:pt x="781839" y="0"/>
                  </a:lnTo>
                  <a:lnTo>
                    <a:pt x="781839" y="301607"/>
                  </a:lnTo>
                  <a:lnTo>
                    <a:pt x="0" y="301607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781839" cy="3682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700000">
            <a:off x="6844752" y="6027086"/>
            <a:ext cx="507087" cy="1334358"/>
            <a:chOff x="0" y="0"/>
            <a:chExt cx="63383" cy="1667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true" flipV="false" rot="0">
            <a:off x="10225924" y="-693922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2"/>
                </a:lnTo>
                <a:lnTo>
                  <a:pt x="8396056" y="9952222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9571402" y="236342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Procvičujte v kontextu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497629" y="1148254"/>
            <a:ext cx="8170408" cy="11150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Čti nebo poslouchej celé věty a příběhy.</a:t>
            </a:r>
          </a:p>
          <a:p>
            <a:pPr algn="just" marL="474979" indent="-237490" lvl="1">
              <a:lnSpc>
                <a:spcPts val="2859"/>
              </a:lnSpc>
              <a:buFont typeface="Arial"/>
              <a:buChar char="•"/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Všímej si okolností - kde, kdy a proč se slovo používá.</a:t>
            </a:r>
          </a:p>
          <a:p>
            <a:pPr algn="just">
              <a:lnSpc>
                <a:spcPts val="2859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9571402" y="2820625"/>
            <a:ext cx="8170408" cy="1477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Každé nové slovo si procvičuj ve vlastní větě.</a:t>
            </a:r>
          </a:p>
          <a:p>
            <a:pPr algn="just" marL="474979" indent="-237490" lvl="1">
              <a:lnSpc>
                <a:spcPts val="2859"/>
              </a:lnSpc>
              <a:buFont typeface="Arial"/>
              <a:buChar char="•"/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Nové slovíčko: luggage</a:t>
            </a:r>
          </a:p>
          <a:p>
            <a:pPr algn="just" marL="474979" indent="-237490" lvl="1">
              <a:lnSpc>
                <a:spcPts val="2859"/>
              </a:lnSpc>
              <a:buFont typeface="Arial"/>
              <a:buChar char="•"/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I packed my luggage before the trip.</a:t>
            </a:r>
          </a:p>
          <a:p>
            <a:pPr algn="just">
              <a:lnSpc>
                <a:spcPts val="2859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9571402" y="4262678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Bez výslovnosti to nemá smysl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571402" y="4819699"/>
            <a:ext cx="8170408" cy="11150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Audio nahrávka rodilého mluvčího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Fonetický přepis /ˈlʌɡ.ɪdʒ/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Pozor na správný důraz na slabice!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524617" y="626648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Slovíčka se učte chytře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497629" y="6818935"/>
            <a:ext cx="8170408" cy="753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ChatGPT umí vybrat slovíčka vhodná pro vaši úroveň.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Samotné memorování svěřte specializované aplikaci.</a:t>
            </a:r>
          </a:p>
        </p:txBody>
      </p:sp>
      <p:sp>
        <p:nvSpPr>
          <p:cNvPr name="Freeform 17" id="17"/>
          <p:cNvSpPr/>
          <p:nvPr/>
        </p:nvSpPr>
        <p:spPr>
          <a:xfrm flipH="true" flipV="true" rot="0">
            <a:off x="13476145" y="306341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2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9870338" y="8137908"/>
            <a:ext cx="7572537" cy="2101379"/>
          </a:xfrm>
          <a:custGeom>
            <a:avLst/>
            <a:gdLst/>
            <a:ahLst/>
            <a:cxnLst/>
            <a:rect r="r" b="b" t="t" l="l"/>
            <a:pathLst>
              <a:path h="2101379" w="7572537">
                <a:moveTo>
                  <a:pt x="0" y="0"/>
                </a:moveTo>
                <a:lnTo>
                  <a:pt x="7572537" y="0"/>
                </a:lnTo>
                <a:lnTo>
                  <a:pt x="7572537" y="2101379"/>
                </a:lnTo>
                <a:lnTo>
                  <a:pt x="0" y="21013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922990" y="329104"/>
            <a:ext cx="6254960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Slovní zásobu jedině v kontextu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22990" y="1944101"/>
            <a:ext cx="6254960" cy="5713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9"/>
              </a:lnSpc>
            </a:pPr>
            <a:r>
              <a:rPr lang="en-US" sz="33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CACHE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IT kontext = paměť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The browser cache stores website data to load pages faster.</a:t>
            </a:r>
          </a:p>
          <a:p>
            <a:pPr algn="just">
              <a:lnSpc>
                <a:spcPts val="3300"/>
              </a:lnSpc>
            </a:pP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Outdoor kontext = geocaching, skrýš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We found a treasure cache while geocaching in the woods.</a:t>
            </a:r>
          </a:p>
          <a:p>
            <a:pPr algn="just">
              <a:lnSpc>
                <a:spcPts val="3300"/>
              </a:lnSpc>
            </a:pP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Obecný význam = zásoby, úkryt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The soldiers discovered a cache of weapons in the abandoned building.</a:t>
            </a:r>
          </a:p>
          <a:p>
            <a:pPr algn="just">
              <a:lnSpc>
                <a:spcPts val="3300"/>
              </a:lnSpc>
            </a:pPr>
          </a:p>
        </p:txBody>
      </p:sp>
      <p:sp>
        <p:nvSpPr>
          <p:cNvPr name="TextBox 21" id="21"/>
          <p:cNvSpPr txBox="true"/>
          <p:nvPr/>
        </p:nvSpPr>
        <p:spPr>
          <a:xfrm rot="0">
            <a:off x="1261801" y="7607048"/>
            <a:ext cx="4374350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Co je to kontext?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61801" y="8052183"/>
            <a:ext cx="5384942" cy="17316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en-US" sz="18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Kontext je souvislost, ve které něco existuje, děje se nebo je používáno. Ve vztahu k jazyku kontext znamená vše, co pomáhá pochopit význam slov či frází. Jednoduše řečeno, kontext je „rámec“, ve kterém něco dává smysl.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8107804" y="373355"/>
            <a:ext cx="1036196" cy="1007880"/>
            <a:chOff x="0" y="0"/>
            <a:chExt cx="1381595" cy="1343840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0" id="30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1</a:t>
              </a:r>
            </a:p>
          </p:txBody>
        </p:sp>
      </p:grpSp>
      <p:grpSp>
        <p:nvGrpSpPr>
          <p:cNvPr name="Group 31" id="31"/>
          <p:cNvGrpSpPr/>
          <p:nvPr/>
        </p:nvGrpSpPr>
        <p:grpSpPr>
          <a:xfrm rot="0">
            <a:off x="8116946" y="2073011"/>
            <a:ext cx="1027054" cy="990402"/>
            <a:chOff x="0" y="0"/>
            <a:chExt cx="1369406" cy="1320536"/>
          </a:xfrm>
        </p:grpSpPr>
        <p:grpSp>
          <p:nvGrpSpPr>
            <p:cNvPr name="Group 32" id="32"/>
            <p:cNvGrpSpPr/>
            <p:nvPr/>
          </p:nvGrpSpPr>
          <p:grpSpPr>
            <a:xfrm rot="0">
              <a:off x="278497" y="327367"/>
              <a:ext cx="1090909" cy="993170"/>
              <a:chOff x="0" y="0"/>
              <a:chExt cx="215488" cy="196182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5" id="35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2</a:t>
              </a:r>
            </a:p>
          </p:txBody>
        </p:sp>
      </p:grpSp>
      <p:sp>
        <p:nvSpPr>
          <p:cNvPr name="TextBox 39" id="39"/>
          <p:cNvSpPr txBox="true"/>
          <p:nvPr/>
        </p:nvSpPr>
        <p:spPr>
          <a:xfrm rot="0">
            <a:off x="9497629" y="672507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Slovíčka se učte jedině v kontextu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8107804" y="3963526"/>
            <a:ext cx="1036196" cy="1007880"/>
            <a:chOff x="0" y="0"/>
            <a:chExt cx="1381595" cy="1343840"/>
          </a:xfrm>
        </p:grpSpPr>
        <p:grpSp>
          <p:nvGrpSpPr>
            <p:cNvPr name="Group 41" id="41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43" id="43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4" id="44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46" id="46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47" id="47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3</a:t>
              </a:r>
            </a:p>
          </p:txBody>
        </p:sp>
      </p:grpSp>
      <p:grpSp>
        <p:nvGrpSpPr>
          <p:cNvPr name="Group 48" id="48"/>
          <p:cNvGrpSpPr/>
          <p:nvPr/>
        </p:nvGrpSpPr>
        <p:grpSpPr>
          <a:xfrm rot="0">
            <a:off x="8107804" y="5934759"/>
            <a:ext cx="1036196" cy="1007880"/>
            <a:chOff x="0" y="0"/>
            <a:chExt cx="1381595" cy="1343840"/>
          </a:xfrm>
        </p:grpSpPr>
        <p:grpSp>
          <p:nvGrpSpPr>
            <p:cNvPr name="Group 49" id="49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2" id="52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55" id="55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4</a:t>
              </a:r>
            </a:p>
          </p:txBody>
        </p:sp>
      </p:grpSp>
    </p:spTree>
  </p:cSld>
  <p:clrMapOvr>
    <a:masterClrMapping/>
  </p:clrMapOvr>
  <p:transition spd="slow">
    <p:push dir="l"/>
  </p:transition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1409700"/>
            <a:ext cx="8718781" cy="7848600"/>
            <a:chOff x="0" y="0"/>
            <a:chExt cx="2296305" cy="206712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296305" cy="2067121"/>
            </a:xfrm>
            <a:custGeom>
              <a:avLst/>
              <a:gdLst/>
              <a:ahLst/>
              <a:cxnLst/>
              <a:rect r="r" b="b" t="t" l="l"/>
              <a:pathLst>
                <a:path h="2067121" w="2296305">
                  <a:moveTo>
                    <a:pt x="0" y="0"/>
                  </a:moveTo>
                  <a:lnTo>
                    <a:pt x="2296305" y="0"/>
                  </a:lnTo>
                  <a:lnTo>
                    <a:pt x="2296305" y="2067121"/>
                  </a:lnTo>
                  <a:lnTo>
                    <a:pt x="0" y="206712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2296305" cy="21337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315544" y="5660162"/>
            <a:ext cx="8151310" cy="3969283"/>
            <a:chOff x="0" y="0"/>
            <a:chExt cx="2146847" cy="104540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46847" cy="1045408"/>
            </a:xfrm>
            <a:custGeom>
              <a:avLst/>
              <a:gdLst/>
              <a:ahLst/>
              <a:cxnLst/>
              <a:rect r="r" b="b" t="t" l="l"/>
              <a:pathLst>
                <a:path h="1045408" w="2146847">
                  <a:moveTo>
                    <a:pt x="0" y="0"/>
                  </a:moveTo>
                  <a:lnTo>
                    <a:pt x="2146847" y="0"/>
                  </a:lnTo>
                  <a:lnTo>
                    <a:pt x="2146847" y="1045408"/>
                  </a:lnTo>
                  <a:lnTo>
                    <a:pt x="0" y="1045408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2146847" cy="11120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1028700"/>
            <a:ext cx="8115300" cy="5240359"/>
            <a:chOff x="0" y="0"/>
            <a:chExt cx="10820400" cy="6987145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4"/>
            <a:srcRect l="0" t="1539" r="0" b="1539"/>
            <a:stretch>
              <a:fillRect/>
            </a:stretch>
          </p:blipFill>
          <p:spPr>
            <a:xfrm flipH="false" flipV="false">
              <a:off x="0" y="0"/>
              <a:ext cx="10820400" cy="6987145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1688147" y="7995949"/>
            <a:ext cx="2532516" cy="670569"/>
            <a:chOff x="0" y="0"/>
            <a:chExt cx="667000" cy="17661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B814C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2700000">
            <a:off x="1658785" y="7725292"/>
            <a:ext cx="240659" cy="633274"/>
            <a:chOff x="0" y="0"/>
            <a:chExt cx="63383" cy="16678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2700000">
            <a:off x="4009367" y="8303902"/>
            <a:ext cx="240659" cy="633274"/>
            <a:chOff x="0" y="0"/>
            <a:chExt cx="63383" cy="166788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8903630" y="6839606"/>
            <a:ext cx="6975138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Nechvalně proslulá křivka zapomínání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903630" y="7417478"/>
            <a:ext cx="6975138" cy="1933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Křivka zapomínání je koncept, který popisuje, jak rychle zapomínáme nově získané informace, pokud je pravidelně neopakujeme. Tento model vytvořil německý psycholog Hermann Ebbinghaus v 19. století na základě svých experimentů s pamětí.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656693" y="7995949"/>
            <a:ext cx="2532516" cy="670569"/>
            <a:chOff x="0" y="0"/>
            <a:chExt cx="667000" cy="176611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5" id="25"/>
          <p:cNvGrpSpPr/>
          <p:nvPr/>
        </p:nvGrpSpPr>
        <p:grpSpPr>
          <a:xfrm rot="2700000">
            <a:off x="4627330" y="7725292"/>
            <a:ext cx="240659" cy="633274"/>
            <a:chOff x="0" y="0"/>
            <a:chExt cx="63383" cy="16678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8" id="28"/>
          <p:cNvGrpSpPr/>
          <p:nvPr/>
        </p:nvGrpSpPr>
        <p:grpSpPr>
          <a:xfrm rot="2700000">
            <a:off x="6977912" y="8303902"/>
            <a:ext cx="240659" cy="633274"/>
            <a:chOff x="0" y="0"/>
            <a:chExt cx="63383" cy="166788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-4529117">
            <a:off x="15030205" y="1176374"/>
            <a:ext cx="7895389" cy="7895389"/>
          </a:xfrm>
          <a:custGeom>
            <a:avLst/>
            <a:gdLst/>
            <a:ahLst/>
            <a:cxnLst/>
            <a:rect r="r" b="b" t="t" l="l"/>
            <a:pathLst>
              <a:path h="7895389" w="7895389">
                <a:moveTo>
                  <a:pt x="0" y="0"/>
                </a:moveTo>
                <a:lnTo>
                  <a:pt x="7895389" y="0"/>
                </a:lnTo>
                <a:lnTo>
                  <a:pt x="7895389" y="7895389"/>
                </a:lnTo>
                <a:lnTo>
                  <a:pt x="0" y="789538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470132" y="3611436"/>
            <a:ext cx="6730172" cy="4096992"/>
          </a:xfrm>
          <a:custGeom>
            <a:avLst/>
            <a:gdLst/>
            <a:ahLst/>
            <a:cxnLst/>
            <a:rect r="r" b="b" t="t" l="l"/>
            <a:pathLst>
              <a:path h="4096992" w="6730172">
                <a:moveTo>
                  <a:pt x="0" y="0"/>
                </a:moveTo>
                <a:lnTo>
                  <a:pt x="6730173" y="0"/>
                </a:lnTo>
                <a:lnTo>
                  <a:pt x="6730173" y="4096993"/>
                </a:lnTo>
                <a:lnTo>
                  <a:pt x="0" y="409699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1779114" y="1761179"/>
            <a:ext cx="7029802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B814CB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Náš mozek není hard disk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894353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Zapamatovat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4862899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Zapomenout</a:t>
            </a:r>
          </a:p>
        </p:txBody>
      </p:sp>
    </p:spTree>
  </p:cSld>
  <p:clrMapOvr>
    <a:masterClrMapping/>
  </p:clrMapOvr>
  <p:transition spd="slow">
    <p:push dir="l"/>
  </p:transition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16729564" y="1416828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1" y="0"/>
                </a:lnTo>
                <a:lnTo>
                  <a:pt x="8870171" y="8870172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2445015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6" y="0"/>
                </a:lnTo>
                <a:lnTo>
                  <a:pt x="8396056" y="9952222"/>
                </a:lnTo>
                <a:lnTo>
                  <a:pt x="0" y="99522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4435086" y="-236559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5" id="5"/>
          <p:cNvSpPr/>
          <p:nvPr/>
        </p:nvSpPr>
        <p:spPr>
          <a:xfrm>
            <a:off x="1208409" y="8932693"/>
            <a:ext cx="15871183" cy="38100"/>
          </a:xfrm>
          <a:prstGeom prst="line">
            <a:avLst/>
          </a:prstGeom>
          <a:ln cap="flat" w="47625">
            <a:solidFill>
              <a:srgbClr val="FFFFFF"/>
            </a:solidFill>
            <a:prstDash val="solid"/>
            <a:headEnd type="oval" len="lg" w="lg"/>
            <a:tailEnd type="oval" len="lg" w="lg"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2895232" y="8338628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0" y="0"/>
                </a:moveTo>
                <a:lnTo>
                  <a:pt x="2369524" y="0"/>
                </a:lnTo>
                <a:lnTo>
                  <a:pt x="2369524" y="613115"/>
                </a:lnTo>
                <a:lnTo>
                  <a:pt x="0" y="6131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162267" y="8338628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0" y="0"/>
                </a:moveTo>
                <a:lnTo>
                  <a:pt x="2369524" y="0"/>
                </a:lnTo>
                <a:lnTo>
                  <a:pt x="2369524" y="613115"/>
                </a:lnTo>
                <a:lnTo>
                  <a:pt x="0" y="6131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0800000">
            <a:off x="9986348" y="8959760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0" y="0"/>
                </a:moveTo>
                <a:lnTo>
                  <a:pt x="2369524" y="0"/>
                </a:lnTo>
                <a:lnTo>
                  <a:pt x="2369524" y="613114"/>
                </a:lnTo>
                <a:lnTo>
                  <a:pt x="0" y="6131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0800000">
            <a:off x="3244848" y="8951743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0" y="0"/>
                </a:moveTo>
                <a:lnTo>
                  <a:pt x="2369525" y="0"/>
                </a:lnTo>
                <a:lnTo>
                  <a:pt x="2369525" y="613114"/>
                </a:lnTo>
                <a:lnTo>
                  <a:pt x="0" y="6131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871282" y="0"/>
            <a:ext cx="14241598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60"/>
              </a:lnSpc>
            </a:pPr>
            <a:r>
              <a:rPr lang="en-US" b="true" sz="5800" spc="-116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Opakování rozložené v čase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571429" y="7862444"/>
            <a:ext cx="4056057" cy="440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-56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Používání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672580" y="7862444"/>
            <a:ext cx="3313768" cy="440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-56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Učení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396056" y="9675299"/>
            <a:ext cx="5175373" cy="440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-56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Opakování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00146" y="9675299"/>
            <a:ext cx="4621610" cy="440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-56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Nové slovíčko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681085" y="1064320"/>
            <a:ext cx="11331888" cy="6629154"/>
          </a:xfrm>
          <a:custGeom>
            <a:avLst/>
            <a:gdLst/>
            <a:ahLst/>
            <a:cxnLst/>
            <a:rect r="r" b="b" t="t" l="l"/>
            <a:pathLst>
              <a:path h="6629154" w="11331888">
                <a:moveTo>
                  <a:pt x="0" y="0"/>
                </a:moveTo>
                <a:lnTo>
                  <a:pt x="11331888" y="0"/>
                </a:lnTo>
                <a:lnTo>
                  <a:pt x="11331888" y="6629154"/>
                </a:lnTo>
                <a:lnTo>
                  <a:pt x="0" y="66291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13430198" y="2643441"/>
            <a:ext cx="3299366" cy="2500059"/>
            <a:chOff x="0" y="0"/>
            <a:chExt cx="412404" cy="31249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12404" cy="312495"/>
            </a:xfrm>
            <a:custGeom>
              <a:avLst/>
              <a:gdLst/>
              <a:ahLst/>
              <a:cxnLst/>
              <a:rect r="r" b="b" t="t" l="l"/>
              <a:pathLst>
                <a:path h="312495" w="412404">
                  <a:moveTo>
                    <a:pt x="0" y="0"/>
                  </a:moveTo>
                  <a:lnTo>
                    <a:pt x="412404" y="0"/>
                  </a:lnTo>
                  <a:lnTo>
                    <a:pt x="412404" y="312495"/>
                  </a:lnTo>
                  <a:lnTo>
                    <a:pt x="0" y="31249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412404" cy="3791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3719577" y="3624231"/>
            <a:ext cx="3437601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Use it or lose it!</a:t>
            </a:r>
          </a:p>
        </p:txBody>
      </p:sp>
      <p:grpSp>
        <p:nvGrpSpPr>
          <p:cNvPr name="Group 20" id="20"/>
          <p:cNvGrpSpPr/>
          <p:nvPr/>
        </p:nvGrpSpPr>
        <p:grpSpPr>
          <a:xfrm rot="-2700000">
            <a:off x="16208503" y="1868429"/>
            <a:ext cx="589045" cy="1550024"/>
            <a:chOff x="0" y="0"/>
            <a:chExt cx="63383" cy="166788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9891944" y="-22160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2"/>
                </a:lnTo>
                <a:lnTo>
                  <a:pt x="8396056" y="9952222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4317338" y="-267378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2188729" y="7757350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2661268" y="458674"/>
            <a:ext cx="14241598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60"/>
              </a:lnSpc>
            </a:pPr>
            <a:r>
              <a:rPr lang="en-US" b="true" sz="5800" spc="-116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Program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12774708" y="665559"/>
            <a:ext cx="4850588" cy="4477941"/>
            <a:chOff x="0" y="0"/>
            <a:chExt cx="1277521" cy="11793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277521" cy="1179375"/>
            </a:xfrm>
            <a:custGeom>
              <a:avLst/>
              <a:gdLst/>
              <a:ahLst/>
              <a:cxnLst/>
              <a:rect r="r" b="b" t="t" l="l"/>
              <a:pathLst>
                <a:path h="1179375" w="1277521">
                  <a:moveTo>
                    <a:pt x="0" y="0"/>
                  </a:moveTo>
                  <a:lnTo>
                    <a:pt x="1277521" y="0"/>
                  </a:lnTo>
                  <a:lnTo>
                    <a:pt x="1277521" y="1179375"/>
                  </a:lnTo>
                  <a:lnTo>
                    <a:pt x="0" y="117937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1277521" cy="1246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1580330" y="4411178"/>
            <a:ext cx="727710" cy="4477941"/>
            <a:chOff x="0" y="0"/>
            <a:chExt cx="191660" cy="11793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91660" cy="1179375"/>
            </a:xfrm>
            <a:custGeom>
              <a:avLst/>
              <a:gdLst/>
              <a:ahLst/>
              <a:cxnLst/>
              <a:rect r="r" b="b" t="t" l="l"/>
              <a:pathLst>
                <a:path h="1179375" w="191660">
                  <a:moveTo>
                    <a:pt x="0" y="0"/>
                  </a:moveTo>
                  <a:lnTo>
                    <a:pt x="191660" y="0"/>
                  </a:lnTo>
                  <a:lnTo>
                    <a:pt x="191660" y="1179375"/>
                  </a:lnTo>
                  <a:lnTo>
                    <a:pt x="0" y="117937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66675"/>
              <a:ext cx="191660" cy="1246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2308040" y="1194781"/>
            <a:ext cx="4746306" cy="7119459"/>
          </a:xfrm>
          <a:custGeom>
            <a:avLst/>
            <a:gdLst/>
            <a:ahLst/>
            <a:cxnLst/>
            <a:rect r="r" b="b" t="t" l="l"/>
            <a:pathLst>
              <a:path h="7119459" w="4746306">
                <a:moveTo>
                  <a:pt x="0" y="0"/>
                </a:moveTo>
                <a:lnTo>
                  <a:pt x="4746306" y="0"/>
                </a:lnTo>
                <a:lnTo>
                  <a:pt x="4746306" y="7119458"/>
                </a:lnTo>
                <a:lnTo>
                  <a:pt x="0" y="71194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2782437" y="1973149"/>
            <a:ext cx="8233027" cy="1743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Jak nad AI v procesu učení uvažovat</a:t>
            </a:r>
          </a:p>
          <a:p>
            <a:pPr algn="l" marL="798826" indent="-399413" lvl="1">
              <a:lnSpc>
                <a:spcPts val="4439"/>
              </a:lnSpc>
              <a:buFont typeface="Arial"/>
              <a:buChar char="•"/>
            </a:pPr>
            <a:r>
              <a:rPr lang="en-US" b="true" sz="3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Sokratovský dialog</a:t>
            </a:r>
          </a:p>
          <a:p>
            <a:pPr algn="l" marL="798826" indent="-399413" lvl="1">
              <a:lnSpc>
                <a:spcPts val="4439"/>
              </a:lnSpc>
              <a:buFont typeface="Arial"/>
              <a:buChar char="•"/>
            </a:pPr>
            <a:r>
              <a:rPr lang="en-US" b="true" sz="3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Six Thinking Hats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2030299"/>
            <a:ext cx="1445780" cy="114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90"/>
              </a:lnSpc>
            </a:pPr>
            <a:r>
              <a:rPr lang="en-US" b="true" sz="7575" spc="-151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9811" y="5806845"/>
            <a:ext cx="1445780" cy="114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90"/>
              </a:lnSpc>
            </a:pPr>
            <a:r>
              <a:rPr lang="en-US" b="true" sz="7575" spc="-151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19811" y="8559911"/>
            <a:ext cx="1445780" cy="114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90"/>
              </a:lnSpc>
            </a:pPr>
            <a:r>
              <a:rPr lang="en-US" b="true" sz="7575" spc="-151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05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19811" y="4168549"/>
            <a:ext cx="1445780" cy="114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90"/>
              </a:lnSpc>
            </a:pPr>
            <a:r>
              <a:rPr lang="en-US" b="true" sz="7575" spc="-151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02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119149" y="7183382"/>
            <a:ext cx="1445780" cy="114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90"/>
              </a:lnSpc>
            </a:pPr>
            <a:r>
              <a:rPr lang="en-US" b="true" sz="7575" spc="-151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04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7766044" y="628103"/>
            <a:ext cx="1910902" cy="537441"/>
          </a:xfrm>
          <a:custGeom>
            <a:avLst/>
            <a:gdLst/>
            <a:ahLst/>
            <a:cxnLst/>
            <a:rect r="r" b="b" t="t" l="l"/>
            <a:pathLst>
              <a:path h="537441" w="1910902">
                <a:moveTo>
                  <a:pt x="0" y="0"/>
                </a:moveTo>
                <a:lnTo>
                  <a:pt x="1910902" y="0"/>
                </a:lnTo>
                <a:lnTo>
                  <a:pt x="1910902" y="537442"/>
                </a:lnTo>
                <a:lnTo>
                  <a:pt x="0" y="5374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2956116" y="7138225"/>
            <a:ext cx="8233027" cy="619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Opakování rozložené v čase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56116" y="5776150"/>
            <a:ext cx="8233027" cy="619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Jak na cizí jazyky s ChatGPT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956116" y="4135385"/>
            <a:ext cx="8233027" cy="1181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Vytvořte si vlastního chatbota</a:t>
            </a:r>
          </a:p>
          <a:p>
            <a:pPr algn="l" marL="798826" indent="-399413" lvl="1">
              <a:lnSpc>
                <a:spcPts val="4439"/>
              </a:lnSpc>
              <a:buFont typeface="Arial"/>
              <a:buChar char="•"/>
            </a:pPr>
            <a:r>
              <a:rPr lang="en-US" b="true" sz="3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second brain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956116" y="8502761"/>
            <a:ext cx="8233027" cy="619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Další užitečné nástroje</a:t>
            </a:r>
          </a:p>
        </p:txBody>
      </p:sp>
    </p:spTree>
  </p:cSld>
  <p:clrMapOvr>
    <a:masterClrMapping/>
  </p:clrMapOvr>
  <p:transition spd="fast">
    <p:push dir="l"/>
  </p:transition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5959844" y="7740907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4200690" y="-1933985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1" y="8870171"/>
                </a:lnTo>
                <a:lnTo>
                  <a:pt x="8870171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-10800000">
            <a:off x="10012833" y="1417739"/>
            <a:ext cx="1613190" cy="917403"/>
            <a:chOff x="0" y="0"/>
            <a:chExt cx="424873" cy="24162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24873" cy="241621"/>
            </a:xfrm>
            <a:custGeom>
              <a:avLst/>
              <a:gdLst/>
              <a:ahLst/>
              <a:cxnLst/>
              <a:rect r="r" b="b" t="t" l="l"/>
              <a:pathLst>
                <a:path h="241621" w="424873">
                  <a:moveTo>
                    <a:pt x="120810" y="0"/>
                  </a:moveTo>
                  <a:lnTo>
                    <a:pt x="304063" y="0"/>
                  </a:lnTo>
                  <a:cubicBezTo>
                    <a:pt x="370784" y="0"/>
                    <a:pt x="424873" y="54089"/>
                    <a:pt x="424873" y="120810"/>
                  </a:cubicBezTo>
                  <a:lnTo>
                    <a:pt x="424873" y="120810"/>
                  </a:lnTo>
                  <a:cubicBezTo>
                    <a:pt x="424873" y="187532"/>
                    <a:pt x="370784" y="241621"/>
                    <a:pt x="304063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424873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10800000">
            <a:off x="10012833" y="2965193"/>
            <a:ext cx="1613190" cy="917403"/>
            <a:chOff x="0" y="0"/>
            <a:chExt cx="424873" cy="24162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24873" cy="241621"/>
            </a:xfrm>
            <a:custGeom>
              <a:avLst/>
              <a:gdLst/>
              <a:ahLst/>
              <a:cxnLst/>
              <a:rect r="r" b="b" t="t" l="l"/>
              <a:pathLst>
                <a:path h="241621" w="424873">
                  <a:moveTo>
                    <a:pt x="120810" y="0"/>
                  </a:moveTo>
                  <a:lnTo>
                    <a:pt x="304063" y="0"/>
                  </a:lnTo>
                  <a:cubicBezTo>
                    <a:pt x="370784" y="0"/>
                    <a:pt x="424873" y="54089"/>
                    <a:pt x="424873" y="120810"/>
                  </a:cubicBezTo>
                  <a:lnTo>
                    <a:pt x="424873" y="120810"/>
                  </a:lnTo>
                  <a:cubicBezTo>
                    <a:pt x="424873" y="187532"/>
                    <a:pt x="370784" y="241621"/>
                    <a:pt x="304063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424873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11" id="11"/>
          <p:cNvSpPr/>
          <p:nvPr/>
        </p:nvSpPr>
        <p:spPr>
          <a:xfrm>
            <a:off x="10394930" y="1876441"/>
            <a:ext cx="875077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2" id="12"/>
          <p:cNvSpPr/>
          <p:nvPr/>
        </p:nvSpPr>
        <p:spPr>
          <a:xfrm>
            <a:off x="10394930" y="3423895"/>
            <a:ext cx="875077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3" id="13"/>
          <p:cNvSpPr/>
          <p:nvPr/>
        </p:nvSpPr>
        <p:spPr>
          <a:xfrm>
            <a:off x="10012833" y="2669918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10012833" y="4217373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5" id="15"/>
          <p:cNvGrpSpPr/>
          <p:nvPr/>
        </p:nvGrpSpPr>
        <p:grpSpPr>
          <a:xfrm rot="-10800000">
            <a:off x="10012833" y="4512648"/>
            <a:ext cx="1613190" cy="917403"/>
            <a:chOff x="0" y="0"/>
            <a:chExt cx="424873" cy="241621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24873" cy="241621"/>
            </a:xfrm>
            <a:custGeom>
              <a:avLst/>
              <a:gdLst/>
              <a:ahLst/>
              <a:cxnLst/>
              <a:rect r="r" b="b" t="t" l="l"/>
              <a:pathLst>
                <a:path h="241621" w="424873">
                  <a:moveTo>
                    <a:pt x="120810" y="0"/>
                  </a:moveTo>
                  <a:lnTo>
                    <a:pt x="304063" y="0"/>
                  </a:lnTo>
                  <a:cubicBezTo>
                    <a:pt x="370784" y="0"/>
                    <a:pt x="424873" y="54089"/>
                    <a:pt x="424873" y="120810"/>
                  </a:cubicBezTo>
                  <a:lnTo>
                    <a:pt x="424873" y="120810"/>
                  </a:lnTo>
                  <a:cubicBezTo>
                    <a:pt x="424873" y="187532"/>
                    <a:pt x="370784" y="241621"/>
                    <a:pt x="304063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66675"/>
              <a:ext cx="424873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18" id="18"/>
          <p:cNvSpPr/>
          <p:nvPr/>
        </p:nvSpPr>
        <p:spPr>
          <a:xfrm>
            <a:off x="10394930" y="4971349"/>
            <a:ext cx="875077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9" id="19"/>
          <p:cNvSpPr/>
          <p:nvPr/>
        </p:nvSpPr>
        <p:spPr>
          <a:xfrm>
            <a:off x="10012833" y="5764827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0" id="20"/>
          <p:cNvGrpSpPr/>
          <p:nvPr/>
        </p:nvGrpSpPr>
        <p:grpSpPr>
          <a:xfrm rot="-10800000">
            <a:off x="10012833" y="6060102"/>
            <a:ext cx="1613190" cy="917403"/>
            <a:chOff x="0" y="0"/>
            <a:chExt cx="424873" cy="241621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24873" cy="241621"/>
            </a:xfrm>
            <a:custGeom>
              <a:avLst/>
              <a:gdLst/>
              <a:ahLst/>
              <a:cxnLst/>
              <a:rect r="r" b="b" t="t" l="l"/>
              <a:pathLst>
                <a:path h="241621" w="424873">
                  <a:moveTo>
                    <a:pt x="120810" y="0"/>
                  </a:moveTo>
                  <a:lnTo>
                    <a:pt x="304063" y="0"/>
                  </a:lnTo>
                  <a:cubicBezTo>
                    <a:pt x="370784" y="0"/>
                    <a:pt x="424873" y="54089"/>
                    <a:pt x="424873" y="120810"/>
                  </a:cubicBezTo>
                  <a:lnTo>
                    <a:pt x="424873" y="120810"/>
                  </a:lnTo>
                  <a:cubicBezTo>
                    <a:pt x="424873" y="187532"/>
                    <a:pt x="370784" y="241621"/>
                    <a:pt x="304063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424873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23" id="23"/>
          <p:cNvSpPr/>
          <p:nvPr/>
        </p:nvSpPr>
        <p:spPr>
          <a:xfrm>
            <a:off x="10394930" y="6518804"/>
            <a:ext cx="875077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24" id="24"/>
          <p:cNvSpPr/>
          <p:nvPr/>
        </p:nvSpPr>
        <p:spPr>
          <a:xfrm>
            <a:off x="10012833" y="7312282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5" id="25"/>
          <p:cNvGrpSpPr/>
          <p:nvPr/>
        </p:nvGrpSpPr>
        <p:grpSpPr>
          <a:xfrm rot="-10800000">
            <a:off x="10012833" y="7607557"/>
            <a:ext cx="1613190" cy="917403"/>
            <a:chOff x="0" y="0"/>
            <a:chExt cx="424873" cy="241621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24873" cy="241621"/>
            </a:xfrm>
            <a:custGeom>
              <a:avLst/>
              <a:gdLst/>
              <a:ahLst/>
              <a:cxnLst/>
              <a:rect r="r" b="b" t="t" l="l"/>
              <a:pathLst>
                <a:path h="241621" w="424873">
                  <a:moveTo>
                    <a:pt x="120810" y="0"/>
                  </a:moveTo>
                  <a:lnTo>
                    <a:pt x="304063" y="0"/>
                  </a:lnTo>
                  <a:cubicBezTo>
                    <a:pt x="370784" y="0"/>
                    <a:pt x="424873" y="54089"/>
                    <a:pt x="424873" y="120810"/>
                  </a:cubicBezTo>
                  <a:lnTo>
                    <a:pt x="424873" y="120810"/>
                  </a:lnTo>
                  <a:cubicBezTo>
                    <a:pt x="424873" y="187532"/>
                    <a:pt x="370784" y="241621"/>
                    <a:pt x="304063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66675"/>
              <a:ext cx="424873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28" id="28"/>
          <p:cNvSpPr/>
          <p:nvPr/>
        </p:nvSpPr>
        <p:spPr>
          <a:xfrm>
            <a:off x="10394930" y="8066258"/>
            <a:ext cx="875077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29" id="29"/>
          <p:cNvSpPr/>
          <p:nvPr/>
        </p:nvSpPr>
        <p:spPr>
          <a:xfrm>
            <a:off x="10012833" y="8859736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0" id="30"/>
          <p:cNvSpPr/>
          <p:nvPr/>
        </p:nvSpPr>
        <p:spPr>
          <a:xfrm flipH="false" flipV="false" rot="0">
            <a:off x="1635554" y="5494100"/>
            <a:ext cx="6344335" cy="4226914"/>
          </a:xfrm>
          <a:custGeom>
            <a:avLst/>
            <a:gdLst/>
            <a:ahLst/>
            <a:cxnLst/>
            <a:rect r="r" b="b" t="t" l="l"/>
            <a:pathLst>
              <a:path h="4226914" w="6344335">
                <a:moveTo>
                  <a:pt x="0" y="0"/>
                </a:moveTo>
                <a:lnTo>
                  <a:pt x="6344335" y="0"/>
                </a:lnTo>
                <a:lnTo>
                  <a:pt x="6344335" y="4226913"/>
                </a:lnTo>
                <a:lnTo>
                  <a:pt x="0" y="42269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31" id="31"/>
          <p:cNvSpPr txBox="true"/>
          <p:nvPr/>
        </p:nvSpPr>
        <p:spPr>
          <a:xfrm rot="0">
            <a:off x="1028700" y="541439"/>
            <a:ext cx="7752496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Spaced repetition software (SRS)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28700" y="2555618"/>
            <a:ext cx="7558043" cy="2308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Spaced Repetition Software (SRS) je typ programu, který pomáhá při učení a zapamatování informací pomocí metody opakování v intervalech. </a:t>
            </a:r>
          </a:p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SRS plánuje opakování tak, aby sis informace připomněl/a ještě předtím, než bys je zapomněl/a.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2003796" y="1279268"/>
            <a:ext cx="5255504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7"/>
              </a:lnSpc>
            </a:pPr>
            <a:r>
              <a:rPr lang="en-US" sz="2714" spc="-54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SRS je hned několik, placené i zdarma, na telefon, tablet i počítač.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2003796" y="2824521"/>
            <a:ext cx="5255504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7"/>
              </a:lnSpc>
            </a:pPr>
            <a:r>
              <a:rPr lang="en-US" sz="2714" spc="-54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Množství nového učiva se dá nastavit potřebám a časovým možnostem.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2003796" y="4493598"/>
            <a:ext cx="5255504" cy="974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17"/>
              </a:lnSpc>
            </a:pPr>
            <a:r>
              <a:rPr lang="en-US" sz="3014" spc="-6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Algoritmus, na který se dá spolehnout.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2003796" y="6041052"/>
            <a:ext cx="5023166" cy="974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17"/>
              </a:lnSpc>
            </a:pPr>
            <a:r>
              <a:rPr lang="en-US" sz="3014" spc="-6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Je třeba pravidelnost a upřímnost (dá se podvádět).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2003796" y="7588507"/>
            <a:ext cx="6058504" cy="974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17"/>
              </a:lnSpc>
            </a:pPr>
            <a:r>
              <a:rPr lang="en-US" sz="3014" spc="-6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Opakování, dokud dané slovíčko nezačneme aktivně používat.</a:t>
            </a:r>
          </a:p>
        </p:txBody>
      </p:sp>
      <p:grpSp>
        <p:nvGrpSpPr>
          <p:cNvPr name="Group 38" id="38"/>
          <p:cNvGrpSpPr/>
          <p:nvPr/>
        </p:nvGrpSpPr>
        <p:grpSpPr>
          <a:xfrm rot="-2700000">
            <a:off x="7535946" y="4952613"/>
            <a:ext cx="589045" cy="1550024"/>
            <a:chOff x="0" y="0"/>
            <a:chExt cx="63383" cy="166788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  <p:transition spd="slow">
    <p:push dir="l"/>
  </p:transition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5486" y="147958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6" y="0"/>
                </a:lnTo>
                <a:lnTo>
                  <a:pt x="8396056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1610394"/>
            <a:ext cx="8718781" cy="7848600"/>
            <a:chOff x="0" y="0"/>
            <a:chExt cx="2296305" cy="206712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296305" cy="2067121"/>
            </a:xfrm>
            <a:custGeom>
              <a:avLst/>
              <a:gdLst/>
              <a:ahLst/>
              <a:cxnLst/>
              <a:rect r="r" b="b" t="t" l="l"/>
              <a:pathLst>
                <a:path h="2067121" w="2296305">
                  <a:moveTo>
                    <a:pt x="0" y="0"/>
                  </a:moveTo>
                  <a:lnTo>
                    <a:pt x="2296305" y="0"/>
                  </a:lnTo>
                  <a:lnTo>
                    <a:pt x="2296305" y="2067121"/>
                  </a:lnTo>
                  <a:lnTo>
                    <a:pt x="0" y="206712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2296305" cy="21337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315544" y="5660162"/>
            <a:ext cx="8151310" cy="3969283"/>
            <a:chOff x="0" y="0"/>
            <a:chExt cx="2146847" cy="104540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46847" cy="1045408"/>
            </a:xfrm>
            <a:custGeom>
              <a:avLst/>
              <a:gdLst/>
              <a:ahLst/>
              <a:cxnLst/>
              <a:rect r="r" b="b" t="t" l="l"/>
              <a:pathLst>
                <a:path h="1045408" w="2146847">
                  <a:moveTo>
                    <a:pt x="0" y="0"/>
                  </a:moveTo>
                  <a:lnTo>
                    <a:pt x="2146847" y="0"/>
                  </a:lnTo>
                  <a:lnTo>
                    <a:pt x="2146847" y="1045408"/>
                  </a:lnTo>
                  <a:lnTo>
                    <a:pt x="0" y="1045408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2146847" cy="11120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88147" y="7995949"/>
            <a:ext cx="2532516" cy="670569"/>
            <a:chOff x="0" y="0"/>
            <a:chExt cx="667000" cy="17661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B814CB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2700000">
            <a:off x="1658785" y="7725292"/>
            <a:ext cx="240659" cy="633274"/>
            <a:chOff x="0" y="0"/>
            <a:chExt cx="63383" cy="16678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2700000">
            <a:off x="4009367" y="8303902"/>
            <a:ext cx="240659" cy="633274"/>
            <a:chOff x="0" y="0"/>
            <a:chExt cx="63383" cy="16678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8903630" y="6541173"/>
            <a:ext cx="6975138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Rozšíření addony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903630" y="7407953"/>
            <a:ext cx="6975138" cy="177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50"/>
              </a:lnSpc>
            </a:pPr>
            <a:r>
              <a:rPr lang="en-US" sz="2300" b="tru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Awesome TTS</a:t>
            </a: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 - přidej audio ke kartičkám prostřednictvím funkce text-to-speech generované vaším počítačem.</a:t>
            </a:r>
          </a:p>
          <a:p>
            <a:pPr algn="l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https://ankiweb.net/shared/info/1436550454 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4656693" y="7995949"/>
            <a:ext cx="2532516" cy="670569"/>
            <a:chOff x="0" y="0"/>
            <a:chExt cx="667000" cy="176611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2700000">
            <a:off x="4627330" y="7725292"/>
            <a:ext cx="240659" cy="633274"/>
            <a:chOff x="0" y="0"/>
            <a:chExt cx="63383" cy="166788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6" id="26"/>
          <p:cNvGrpSpPr/>
          <p:nvPr/>
        </p:nvGrpSpPr>
        <p:grpSpPr>
          <a:xfrm rot="2700000">
            <a:off x="6977912" y="8303902"/>
            <a:ext cx="240659" cy="633274"/>
            <a:chOff x="0" y="0"/>
            <a:chExt cx="63383" cy="166788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9" id="29"/>
          <p:cNvSpPr/>
          <p:nvPr/>
        </p:nvSpPr>
        <p:spPr>
          <a:xfrm flipH="false" flipV="false" rot="-4529117">
            <a:off x="15030205" y="1176374"/>
            <a:ext cx="7895389" cy="7895389"/>
          </a:xfrm>
          <a:custGeom>
            <a:avLst/>
            <a:gdLst/>
            <a:ahLst/>
            <a:cxnLst/>
            <a:rect r="r" b="b" t="t" l="l"/>
            <a:pathLst>
              <a:path h="7895389" w="7895389">
                <a:moveTo>
                  <a:pt x="0" y="0"/>
                </a:moveTo>
                <a:lnTo>
                  <a:pt x="7895389" y="0"/>
                </a:lnTo>
                <a:lnTo>
                  <a:pt x="7895389" y="7895389"/>
                </a:lnTo>
                <a:lnTo>
                  <a:pt x="0" y="78953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30" id="30"/>
          <p:cNvGrpSpPr/>
          <p:nvPr/>
        </p:nvGrpSpPr>
        <p:grpSpPr>
          <a:xfrm rot="0">
            <a:off x="9144000" y="147958"/>
            <a:ext cx="9144000" cy="5950616"/>
            <a:chOff x="0" y="0"/>
            <a:chExt cx="12192000" cy="7934155"/>
          </a:xfrm>
        </p:grpSpPr>
        <p:pic>
          <p:nvPicPr>
            <p:cNvPr name="Picture 31" id="31"/>
            <p:cNvPicPr>
              <a:picLocks noChangeAspect="true"/>
            </p:cNvPicPr>
            <p:nvPr/>
          </p:nvPicPr>
          <p:blipFill>
            <a:blip r:embed="rId5"/>
            <a:srcRect l="2748" t="0" r="2748" b="0"/>
            <a:stretch>
              <a:fillRect/>
            </a:stretch>
          </p:blipFill>
          <p:spPr>
            <a:xfrm flipH="false" flipV="false">
              <a:off x="0" y="0"/>
              <a:ext cx="12192000" cy="7934155"/>
            </a:xfrm>
            <a:prstGeom prst="rect">
              <a:avLst/>
            </a:prstGeom>
          </p:spPr>
        </p:pic>
      </p:grpSp>
      <p:sp>
        <p:nvSpPr>
          <p:cNvPr name="Freeform 32" id="32"/>
          <p:cNvSpPr/>
          <p:nvPr/>
        </p:nvSpPr>
        <p:spPr>
          <a:xfrm flipH="false" flipV="false" rot="0">
            <a:off x="1465952" y="237225"/>
            <a:ext cx="2354762" cy="2344950"/>
          </a:xfrm>
          <a:custGeom>
            <a:avLst/>
            <a:gdLst/>
            <a:ahLst/>
            <a:cxnLst/>
            <a:rect r="r" b="b" t="t" l="l"/>
            <a:pathLst>
              <a:path h="2344950" w="2354762">
                <a:moveTo>
                  <a:pt x="0" y="0"/>
                </a:moveTo>
                <a:lnTo>
                  <a:pt x="2354762" y="0"/>
                </a:lnTo>
                <a:lnTo>
                  <a:pt x="2354762" y="2344950"/>
                </a:lnTo>
                <a:lnTo>
                  <a:pt x="0" y="23449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1541740" y="1705875"/>
            <a:ext cx="7029802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60"/>
              </a:lnSpc>
            </a:pPr>
            <a:r>
              <a:rPr lang="en-US" b="true" sz="5800" spc="-116">
                <a:solidFill>
                  <a:srgbClr val="B814CB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Anki 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465952" y="2623853"/>
            <a:ext cx="6598830" cy="665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Vytváření vlastních kartiček na jakékoli téma – od slovní zásoby až po fakta z medicíny, historie nebo zeměpisu.</a:t>
            </a:r>
          </a:p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Kartičky lze přizpůsobit:</a:t>
            </a:r>
          </a:p>
          <a:p>
            <a:pPr algn="just" marL="518160" indent="-259080" lvl="1">
              <a:lnSpc>
                <a:spcPts val="3600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Přidat text, obrázky, audio</a:t>
            </a:r>
          </a:p>
          <a:p>
            <a:pPr algn="just" marL="518160" indent="-259080" lvl="1">
              <a:lnSpc>
                <a:spcPts val="3600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Upravovat formát nebo přidávat různé typy otázek (doplňovačky, zakryté části obrázků)</a:t>
            </a:r>
          </a:p>
          <a:p>
            <a:pPr algn="just">
              <a:lnSpc>
                <a:spcPts val="3600"/>
              </a:lnSpc>
            </a:pPr>
          </a:p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Tvůj postup se synchronizuje mezi zařízeními.</a:t>
            </a:r>
          </a:p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Funguje i bez připojení k internetu.</a:t>
            </a:r>
          </a:p>
          <a:p>
            <a:pPr algn="just">
              <a:lnSpc>
                <a:spcPts val="3150"/>
              </a:lnSpc>
            </a:pPr>
          </a:p>
          <a:p>
            <a:pPr algn="just">
              <a:lnSpc>
                <a:spcPts val="3150"/>
              </a:lnSpc>
            </a:pPr>
          </a:p>
          <a:p>
            <a:pPr algn="just">
              <a:lnSpc>
                <a:spcPts val="3150"/>
              </a:lnSpc>
            </a:pPr>
          </a:p>
          <a:p>
            <a:pPr algn="just">
              <a:lnSpc>
                <a:spcPts val="3150"/>
              </a:lnSpc>
            </a:pPr>
          </a:p>
        </p:txBody>
      </p:sp>
      <p:sp>
        <p:nvSpPr>
          <p:cNvPr name="TextBox 35" id="35"/>
          <p:cNvSpPr txBox="true"/>
          <p:nvPr/>
        </p:nvSpPr>
        <p:spPr>
          <a:xfrm rot="0">
            <a:off x="1894353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zdarma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4862899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open-source</a:t>
            </a:r>
          </a:p>
        </p:txBody>
      </p:sp>
    </p:spTree>
  </p:cSld>
  <p:clrMapOvr>
    <a:masterClrMapping/>
  </p:clrMapOvr>
  <p:transition spd="slow">
    <p:push dir="l"/>
  </p:transition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13012833" y="6426066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-2700000">
            <a:off x="16660764" y="588790"/>
            <a:ext cx="768904" cy="1478072"/>
            <a:chOff x="0" y="0"/>
            <a:chExt cx="327201" cy="62898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798006" y="533400"/>
            <a:ext cx="6649913" cy="3557000"/>
            <a:chOff x="0" y="0"/>
            <a:chExt cx="831206" cy="444607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31206" cy="444607"/>
            </a:xfrm>
            <a:custGeom>
              <a:avLst/>
              <a:gdLst/>
              <a:ahLst/>
              <a:cxnLst/>
              <a:rect r="r" b="b" t="t" l="l"/>
              <a:pathLst>
                <a:path h="444607" w="831206">
                  <a:moveTo>
                    <a:pt x="0" y="0"/>
                  </a:moveTo>
                  <a:lnTo>
                    <a:pt x="831206" y="0"/>
                  </a:lnTo>
                  <a:lnTo>
                    <a:pt x="831206" y="444607"/>
                  </a:lnTo>
                  <a:lnTo>
                    <a:pt x="0" y="444607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831206" cy="5112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2700000">
            <a:off x="9051547" y="5200120"/>
            <a:ext cx="712854" cy="1334358"/>
            <a:chOff x="0" y="0"/>
            <a:chExt cx="89103" cy="16678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9103" cy="166788"/>
            </a:xfrm>
            <a:custGeom>
              <a:avLst/>
              <a:gdLst/>
              <a:ahLst/>
              <a:cxnLst/>
              <a:rect r="r" b="b" t="t" l="l"/>
              <a:pathLst>
                <a:path h="166788" w="89103">
                  <a:moveTo>
                    <a:pt x="0" y="0"/>
                  </a:moveTo>
                  <a:lnTo>
                    <a:pt x="89103" y="0"/>
                  </a:lnTo>
                  <a:lnTo>
                    <a:pt x="8910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8910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-10800000">
            <a:off x="449646" y="6150342"/>
            <a:ext cx="6043437" cy="3318818"/>
            <a:chOff x="0" y="0"/>
            <a:chExt cx="1591687" cy="87409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91687" cy="874092"/>
            </a:xfrm>
            <a:custGeom>
              <a:avLst/>
              <a:gdLst/>
              <a:ahLst/>
              <a:cxnLst/>
              <a:rect r="r" b="b" t="t" l="l"/>
              <a:pathLst>
                <a:path h="874092" w="1591687">
                  <a:moveTo>
                    <a:pt x="21778" y="0"/>
                  </a:moveTo>
                  <a:lnTo>
                    <a:pt x="1569909" y="0"/>
                  </a:lnTo>
                  <a:cubicBezTo>
                    <a:pt x="1575685" y="0"/>
                    <a:pt x="1581224" y="2294"/>
                    <a:pt x="1585309" y="6379"/>
                  </a:cubicBezTo>
                  <a:cubicBezTo>
                    <a:pt x="1589393" y="10463"/>
                    <a:pt x="1591687" y="16002"/>
                    <a:pt x="1591687" y="21778"/>
                  </a:cubicBezTo>
                  <a:lnTo>
                    <a:pt x="1591687" y="852314"/>
                  </a:lnTo>
                  <a:cubicBezTo>
                    <a:pt x="1591687" y="858090"/>
                    <a:pt x="1589393" y="863629"/>
                    <a:pt x="1585309" y="867714"/>
                  </a:cubicBezTo>
                  <a:cubicBezTo>
                    <a:pt x="1581224" y="871798"/>
                    <a:pt x="1575685" y="874092"/>
                    <a:pt x="1569909" y="874092"/>
                  </a:cubicBezTo>
                  <a:lnTo>
                    <a:pt x="21778" y="874092"/>
                  </a:lnTo>
                  <a:cubicBezTo>
                    <a:pt x="16002" y="874092"/>
                    <a:pt x="10463" y="871798"/>
                    <a:pt x="6379" y="867714"/>
                  </a:cubicBezTo>
                  <a:cubicBezTo>
                    <a:pt x="2294" y="863629"/>
                    <a:pt x="0" y="858090"/>
                    <a:pt x="0" y="852314"/>
                  </a:cubicBezTo>
                  <a:lnTo>
                    <a:pt x="0" y="21778"/>
                  </a:lnTo>
                  <a:cubicBezTo>
                    <a:pt x="0" y="16002"/>
                    <a:pt x="2294" y="10463"/>
                    <a:pt x="6379" y="6379"/>
                  </a:cubicBezTo>
                  <a:cubicBezTo>
                    <a:pt x="10463" y="2294"/>
                    <a:pt x="16002" y="0"/>
                    <a:pt x="2177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miter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1591687" cy="9407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6759041" y="5143500"/>
            <a:ext cx="11528959" cy="5043920"/>
          </a:xfrm>
          <a:custGeom>
            <a:avLst/>
            <a:gdLst/>
            <a:ahLst/>
            <a:cxnLst/>
            <a:rect r="r" b="b" t="t" l="l"/>
            <a:pathLst>
              <a:path h="5043920" w="11528959">
                <a:moveTo>
                  <a:pt x="0" y="0"/>
                </a:moveTo>
                <a:lnTo>
                  <a:pt x="11528959" y="0"/>
                </a:lnTo>
                <a:lnTo>
                  <a:pt x="11528959" y="5043920"/>
                </a:lnTo>
                <a:lnTo>
                  <a:pt x="0" y="50439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823912"/>
            <a:ext cx="8572177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NotebookLM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1838325"/>
            <a:ext cx="8379274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NotebookLM je online nástroj od Googlu pro výzkum a tvorbu poznámek využívající Gemini.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Umožňuje generování souhrnů, vysvětlení a odpovědí na základě nahraného obsahu.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Obsahuje také funkci „Audio Overviews“, která shrnuje dokumenty ve formátu připomínajícím podcast.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1660274" y="1028700"/>
            <a:ext cx="5384942" cy="466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19"/>
              </a:lnSpc>
            </a:pPr>
            <a:r>
              <a:rPr lang="en-US" sz="3099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Second brain na steroidech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1323994" y="1790700"/>
            <a:ext cx="5721222" cy="177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NotebookLM přenáší část kognitivní zátěže na AI a pomáhá uživatelům zejména s brainstromingem, pohledem na různé perspektivy a tříbení poznatků.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898484" y="6308765"/>
            <a:ext cx="5464383" cy="3160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7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Pro vážné studium lepší než custom ChatGPT.</a:t>
            </a:r>
          </a:p>
          <a:p>
            <a:pPr algn="l">
              <a:lnSpc>
                <a:spcPts val="4199"/>
              </a:lnSpc>
            </a:pPr>
            <a:r>
              <a:rPr lang="en-US" sz="27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Citace zdrojů!</a:t>
            </a:r>
          </a:p>
          <a:p>
            <a:pPr algn="l">
              <a:lnSpc>
                <a:spcPts val="4199"/>
              </a:lnSpc>
            </a:pPr>
            <a:r>
              <a:rPr lang="en-US" sz="27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Vaše dokumenty se nepoužívají jako trénovací data.</a:t>
            </a:r>
          </a:p>
          <a:p>
            <a:pPr algn="l">
              <a:lnSpc>
                <a:spcPts val="4199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13012833" y="6426066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822840" y="1151028"/>
            <a:ext cx="6434439" cy="5021017"/>
            <a:chOff x="0" y="0"/>
            <a:chExt cx="8579252" cy="6694689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5"/>
            <a:srcRect l="0" t="32648" r="0" b="6228"/>
            <a:stretch>
              <a:fillRect/>
            </a:stretch>
          </p:blipFill>
          <p:spPr>
            <a:xfrm flipH="false" flipV="false">
              <a:off x="0" y="0"/>
              <a:ext cx="8579252" cy="6694689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-2700000">
            <a:off x="16660764" y="588790"/>
            <a:ext cx="768904" cy="1478072"/>
            <a:chOff x="0" y="0"/>
            <a:chExt cx="327201" cy="6289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0615189" y="5701300"/>
            <a:ext cx="6649913" cy="3945893"/>
            <a:chOff x="0" y="0"/>
            <a:chExt cx="831206" cy="493217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31206" cy="493217"/>
            </a:xfrm>
            <a:custGeom>
              <a:avLst/>
              <a:gdLst/>
              <a:ahLst/>
              <a:cxnLst/>
              <a:rect r="r" b="b" t="t" l="l"/>
              <a:pathLst>
                <a:path h="493217" w="831206">
                  <a:moveTo>
                    <a:pt x="0" y="0"/>
                  </a:moveTo>
                  <a:lnTo>
                    <a:pt x="831206" y="0"/>
                  </a:lnTo>
                  <a:lnTo>
                    <a:pt x="831206" y="493217"/>
                  </a:lnTo>
                  <a:lnTo>
                    <a:pt x="0" y="493217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831206" cy="5598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2700000">
            <a:off x="9051547" y="5200120"/>
            <a:ext cx="712854" cy="1334358"/>
            <a:chOff x="0" y="0"/>
            <a:chExt cx="89103" cy="16678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9103" cy="166788"/>
            </a:xfrm>
            <a:custGeom>
              <a:avLst/>
              <a:gdLst/>
              <a:ahLst/>
              <a:cxnLst/>
              <a:rect r="r" b="b" t="t" l="l"/>
              <a:pathLst>
                <a:path h="166788" w="89103">
                  <a:moveTo>
                    <a:pt x="0" y="0"/>
                  </a:moveTo>
                  <a:lnTo>
                    <a:pt x="89103" y="0"/>
                  </a:lnTo>
                  <a:lnTo>
                    <a:pt x="8910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8910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-185583" y="6867322"/>
            <a:ext cx="4937579" cy="5559740"/>
          </a:xfrm>
          <a:custGeom>
            <a:avLst/>
            <a:gdLst/>
            <a:ahLst/>
            <a:cxnLst/>
            <a:rect r="r" b="b" t="t" l="l"/>
            <a:pathLst>
              <a:path h="5559740" w="4937579">
                <a:moveTo>
                  <a:pt x="0" y="0"/>
                </a:moveTo>
                <a:lnTo>
                  <a:pt x="4937579" y="0"/>
                </a:lnTo>
                <a:lnTo>
                  <a:pt x="4937579" y="5559741"/>
                </a:lnTo>
                <a:lnTo>
                  <a:pt x="0" y="55597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3714197" y="6867322"/>
            <a:ext cx="6558092" cy="3831155"/>
          </a:xfrm>
          <a:custGeom>
            <a:avLst/>
            <a:gdLst/>
            <a:ahLst/>
            <a:cxnLst/>
            <a:rect r="r" b="b" t="t" l="l"/>
            <a:pathLst>
              <a:path h="3831155" w="6558092">
                <a:moveTo>
                  <a:pt x="0" y="0"/>
                </a:moveTo>
                <a:lnTo>
                  <a:pt x="6558092" y="0"/>
                </a:lnTo>
                <a:lnTo>
                  <a:pt x="6558092" y="3831155"/>
                </a:lnTo>
                <a:lnTo>
                  <a:pt x="0" y="383115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768268"/>
            <a:ext cx="8572177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Grammarly pro kontrolu gramatiky a opravy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2885919"/>
            <a:ext cx="8379274" cy="3415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899"/>
              </a:lnSpc>
            </a:pPr>
            <a:r>
              <a:rPr lang="en-US" sz="25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Grammarly je skvělý nástroj pro kontrolu gramatiky, pravopisu a stylistiky, ale pro studenty, kteří se učí angličtinu, nemusí být vždy ideální.</a:t>
            </a:r>
          </a:p>
          <a:p>
            <a:pPr algn="just">
              <a:lnSpc>
                <a:spcPts val="3899"/>
              </a:lnSpc>
            </a:pPr>
            <a:r>
              <a:rPr lang="en-US" sz="25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Grammarly opraví chybu, ale často nevysvětlí proč je daná věc špatně. </a:t>
            </a:r>
          </a:p>
          <a:p>
            <a:pPr algn="just">
              <a:lnSpc>
                <a:spcPts val="3899"/>
              </a:lnSpc>
            </a:pPr>
            <a:r>
              <a:rPr lang="en-US" sz="25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Grammarly navíc někdy navrhuje složitější větné struktury, které mohou být pro studenty matoucí.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1347588" y="6011705"/>
            <a:ext cx="5384942" cy="466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19"/>
              </a:lnSpc>
            </a:pPr>
            <a:r>
              <a:rPr lang="en-US" sz="3099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Závislost na nástroji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1179449" y="6602730"/>
            <a:ext cx="5721222" cy="2655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Používání Grammarly může studenty vést k tomu, že se spoléhají na nástroj místo toho, aby se sami snažili analyzovat chyby.</a:t>
            </a:r>
          </a:p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Grammarly je spíše  pro rodilé mluvčí nebo pokročilé uživatele angličtiny.</a:t>
            </a:r>
          </a:p>
        </p:txBody>
      </p:sp>
    </p:spTree>
  </p:cSld>
  <p:clrMapOvr>
    <a:masterClrMapping/>
  </p:clrMapOvr>
  <p:transition spd="slow">
    <p:push dir="l"/>
  </p:transition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13012833" y="6426066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1"/>
                </a:moveTo>
                <a:lnTo>
                  <a:pt x="0" y="8870171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1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-2700000">
            <a:off x="17109123" y="-105696"/>
            <a:ext cx="768904" cy="1478072"/>
            <a:chOff x="0" y="0"/>
            <a:chExt cx="327201" cy="62898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49235" y="6272203"/>
            <a:ext cx="6780129" cy="3557000"/>
            <a:chOff x="0" y="0"/>
            <a:chExt cx="847483" cy="444607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47483" cy="444607"/>
            </a:xfrm>
            <a:custGeom>
              <a:avLst/>
              <a:gdLst/>
              <a:ahLst/>
              <a:cxnLst/>
              <a:rect r="r" b="b" t="t" l="l"/>
              <a:pathLst>
                <a:path h="444607" w="847483">
                  <a:moveTo>
                    <a:pt x="0" y="0"/>
                  </a:moveTo>
                  <a:lnTo>
                    <a:pt x="847483" y="0"/>
                  </a:lnTo>
                  <a:lnTo>
                    <a:pt x="847483" y="444607"/>
                  </a:lnTo>
                  <a:lnTo>
                    <a:pt x="0" y="444607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847483" cy="5112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2700000">
            <a:off x="9692808" y="5827240"/>
            <a:ext cx="712854" cy="1334358"/>
            <a:chOff x="0" y="0"/>
            <a:chExt cx="89103" cy="16678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9103" cy="166788"/>
            </a:xfrm>
            <a:custGeom>
              <a:avLst/>
              <a:gdLst/>
              <a:ahLst/>
              <a:cxnLst/>
              <a:rect r="r" b="b" t="t" l="l"/>
              <a:pathLst>
                <a:path h="166788" w="89103">
                  <a:moveTo>
                    <a:pt x="0" y="0"/>
                  </a:moveTo>
                  <a:lnTo>
                    <a:pt x="89103" y="0"/>
                  </a:lnTo>
                  <a:lnTo>
                    <a:pt x="8910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8910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-10800000">
            <a:off x="1028700" y="6172045"/>
            <a:ext cx="7311990" cy="3641572"/>
            <a:chOff x="0" y="0"/>
            <a:chExt cx="1925791" cy="959097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925792" cy="959097"/>
            </a:xfrm>
            <a:custGeom>
              <a:avLst/>
              <a:gdLst/>
              <a:ahLst/>
              <a:cxnLst/>
              <a:rect r="r" b="b" t="t" l="l"/>
              <a:pathLst>
                <a:path h="959097" w="1925792">
                  <a:moveTo>
                    <a:pt x="18000" y="0"/>
                  </a:moveTo>
                  <a:lnTo>
                    <a:pt x="1907792" y="0"/>
                  </a:lnTo>
                  <a:cubicBezTo>
                    <a:pt x="1917733" y="0"/>
                    <a:pt x="1925792" y="8059"/>
                    <a:pt x="1925792" y="18000"/>
                  </a:cubicBezTo>
                  <a:lnTo>
                    <a:pt x="1925792" y="941098"/>
                  </a:lnTo>
                  <a:cubicBezTo>
                    <a:pt x="1925792" y="951038"/>
                    <a:pt x="1917733" y="959097"/>
                    <a:pt x="1907792" y="959097"/>
                  </a:cubicBezTo>
                  <a:lnTo>
                    <a:pt x="18000" y="959097"/>
                  </a:lnTo>
                  <a:cubicBezTo>
                    <a:pt x="8059" y="959097"/>
                    <a:pt x="0" y="951038"/>
                    <a:pt x="0" y="941098"/>
                  </a:cubicBezTo>
                  <a:lnTo>
                    <a:pt x="0" y="18000"/>
                  </a:lnTo>
                  <a:cubicBezTo>
                    <a:pt x="0" y="8059"/>
                    <a:pt x="8059" y="0"/>
                    <a:pt x="180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miter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1925791" cy="10257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9219877" y="234230"/>
            <a:ext cx="8430993" cy="5880618"/>
          </a:xfrm>
          <a:custGeom>
            <a:avLst/>
            <a:gdLst/>
            <a:ahLst/>
            <a:cxnLst/>
            <a:rect r="r" b="b" t="t" l="l"/>
            <a:pathLst>
              <a:path h="5880618" w="8430993">
                <a:moveTo>
                  <a:pt x="0" y="0"/>
                </a:moveTo>
                <a:lnTo>
                  <a:pt x="8430993" y="0"/>
                </a:lnTo>
                <a:lnTo>
                  <a:pt x="8430993" y="5880617"/>
                </a:lnTo>
                <a:lnTo>
                  <a:pt x="0" y="58806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1028700"/>
            <a:ext cx="7877691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Inteligentní kartičky </a:t>
            </a:r>
          </a:p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 Migaku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3147529"/>
            <a:ext cx="7726183" cy="2352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Migaku je nástroj pro efektivní vytváření vlastních kartiček se slovíčky přímo z obsahu, který vás zajímá. Jeho klíčovou součástí je plugin pro prohlížeče, který integruje učení jazyků do prohlížení webu a videí.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681721" y="6641791"/>
            <a:ext cx="5384942" cy="466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19"/>
              </a:lnSpc>
            </a:pPr>
            <a:r>
              <a:rPr lang="en-US" sz="3099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Nevýhody Migaku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574763" y="7234134"/>
            <a:ext cx="5873141" cy="22174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Placené měsíčně, lifetime drahý.</a:t>
            </a:r>
          </a:p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Zatím v aktivním vývoji, takže má stále své mouchy (ale pořád novinky!)</a:t>
            </a:r>
          </a:p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Nemá český slovník.</a:t>
            </a:r>
          </a:p>
          <a:p>
            <a:pPr algn="just">
              <a:lnSpc>
                <a:spcPts val="3450"/>
              </a:lnSpc>
            </a:pPr>
            <a:r>
              <a:rPr lang="en-US" sz="23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Zatím neumí generovat titulky, když chybí.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37693" y="6527491"/>
            <a:ext cx="6180571" cy="3286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Vytváření kartiček doslova na jeden klik.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Možnost poslání do Anki.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Umí nahrát zvukovou stopu z videa a pořídit screenshot.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Integrace s ChatGPT, text-to-speech, generování obrázků a příkladových vět.</a:t>
            </a:r>
          </a:p>
          <a:p>
            <a:pPr algn="just">
              <a:lnSpc>
                <a:spcPts val="3749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400000">
            <a:off x="12005582" y="916080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6242843"/>
            <a:ext cx="13678904" cy="2917960"/>
            <a:chOff x="0" y="0"/>
            <a:chExt cx="3602674" cy="76851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602674" cy="768516"/>
            </a:xfrm>
            <a:custGeom>
              <a:avLst/>
              <a:gdLst/>
              <a:ahLst/>
              <a:cxnLst/>
              <a:rect r="r" b="b" t="t" l="l"/>
              <a:pathLst>
                <a:path h="768516" w="3602674">
                  <a:moveTo>
                    <a:pt x="0" y="0"/>
                  </a:moveTo>
                  <a:lnTo>
                    <a:pt x="3602674" y="0"/>
                  </a:lnTo>
                  <a:lnTo>
                    <a:pt x="3602674" y="768516"/>
                  </a:lnTo>
                  <a:lnTo>
                    <a:pt x="0" y="76851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3602674" cy="8351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2700000">
            <a:off x="10141003" y="7076097"/>
            <a:ext cx="1036412" cy="2013089"/>
            <a:chOff x="0" y="0"/>
            <a:chExt cx="441037" cy="85665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1037" cy="856654"/>
            </a:xfrm>
            <a:custGeom>
              <a:avLst/>
              <a:gdLst/>
              <a:ahLst/>
              <a:cxnLst/>
              <a:rect r="r" b="b" t="t" l="l"/>
              <a:pathLst>
                <a:path h="856654" w="441037">
                  <a:moveTo>
                    <a:pt x="0" y="0"/>
                  </a:moveTo>
                  <a:lnTo>
                    <a:pt x="441037" y="0"/>
                  </a:lnTo>
                  <a:lnTo>
                    <a:pt x="441037" y="856654"/>
                  </a:lnTo>
                  <a:lnTo>
                    <a:pt x="0" y="8566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441037" cy="9233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-2700000">
            <a:off x="17053187" y="7600366"/>
            <a:ext cx="412225" cy="913331"/>
            <a:chOff x="0" y="0"/>
            <a:chExt cx="175419" cy="38866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406990" y="6610130"/>
            <a:ext cx="1019995" cy="1019995"/>
            <a:chOff x="0" y="0"/>
            <a:chExt cx="419782" cy="41978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19782" cy="419782"/>
            </a:xfrm>
            <a:custGeom>
              <a:avLst/>
              <a:gdLst/>
              <a:ahLst/>
              <a:cxnLst/>
              <a:rect r="r" b="b" t="t" l="l"/>
              <a:pathLst>
                <a:path h="419782" w="419782">
                  <a:moveTo>
                    <a:pt x="0" y="0"/>
                  </a:moveTo>
                  <a:lnTo>
                    <a:pt x="419782" y="0"/>
                  </a:lnTo>
                  <a:lnTo>
                    <a:pt x="419782" y="419782"/>
                  </a:lnTo>
                  <a:lnTo>
                    <a:pt x="0" y="41978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66675"/>
              <a:ext cx="419782" cy="4864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1406990" y="7849340"/>
            <a:ext cx="1019995" cy="1019995"/>
            <a:chOff x="0" y="0"/>
            <a:chExt cx="419782" cy="419782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19782" cy="419782"/>
            </a:xfrm>
            <a:custGeom>
              <a:avLst/>
              <a:gdLst/>
              <a:ahLst/>
              <a:cxnLst/>
              <a:rect r="r" b="b" t="t" l="l"/>
              <a:pathLst>
                <a:path h="419782" w="419782">
                  <a:moveTo>
                    <a:pt x="0" y="0"/>
                  </a:moveTo>
                  <a:lnTo>
                    <a:pt x="419782" y="0"/>
                  </a:lnTo>
                  <a:lnTo>
                    <a:pt x="419782" y="419782"/>
                  </a:lnTo>
                  <a:lnTo>
                    <a:pt x="0" y="41978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66675"/>
              <a:ext cx="419782" cy="4864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-2700000">
            <a:off x="2214381" y="6398586"/>
            <a:ext cx="263805" cy="584489"/>
            <a:chOff x="0" y="0"/>
            <a:chExt cx="175419" cy="388661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-2700000">
            <a:off x="2214381" y="7637797"/>
            <a:ext cx="263805" cy="584489"/>
            <a:chOff x="0" y="0"/>
            <a:chExt cx="175419" cy="388661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9220898" y="434187"/>
            <a:ext cx="8318815" cy="5209658"/>
          </a:xfrm>
          <a:custGeom>
            <a:avLst/>
            <a:gdLst/>
            <a:ahLst/>
            <a:cxnLst/>
            <a:rect r="r" b="b" t="t" l="l"/>
            <a:pathLst>
              <a:path h="5209658" w="8318815">
                <a:moveTo>
                  <a:pt x="0" y="0"/>
                </a:moveTo>
                <a:lnTo>
                  <a:pt x="8318816" y="0"/>
                </a:lnTo>
                <a:lnTo>
                  <a:pt x="8318816" y="5209658"/>
                </a:lnTo>
                <a:lnTo>
                  <a:pt x="0" y="52096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27" id="27"/>
          <p:cNvGrpSpPr/>
          <p:nvPr/>
        </p:nvGrpSpPr>
        <p:grpSpPr>
          <a:xfrm rot="0">
            <a:off x="16440667" y="-17051"/>
            <a:ext cx="1593860" cy="1593860"/>
            <a:chOff x="0" y="0"/>
            <a:chExt cx="419782" cy="419782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419782" cy="419782"/>
            </a:xfrm>
            <a:custGeom>
              <a:avLst/>
              <a:gdLst/>
              <a:ahLst/>
              <a:cxnLst/>
              <a:rect r="r" b="b" t="t" l="l"/>
              <a:pathLst>
                <a:path h="419782" w="419782">
                  <a:moveTo>
                    <a:pt x="0" y="0"/>
                  </a:moveTo>
                  <a:lnTo>
                    <a:pt x="419782" y="0"/>
                  </a:lnTo>
                  <a:lnTo>
                    <a:pt x="419782" y="419782"/>
                  </a:lnTo>
                  <a:lnTo>
                    <a:pt x="0" y="41978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-66675"/>
              <a:ext cx="419782" cy="4864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0" id="30"/>
          <p:cNvSpPr/>
          <p:nvPr/>
        </p:nvSpPr>
        <p:spPr>
          <a:xfrm flipH="false" flipV="false" rot="0">
            <a:off x="1350438" y="8037702"/>
            <a:ext cx="1076547" cy="831632"/>
          </a:xfrm>
          <a:custGeom>
            <a:avLst/>
            <a:gdLst/>
            <a:ahLst/>
            <a:cxnLst/>
            <a:rect r="r" b="b" t="t" l="l"/>
            <a:pathLst>
              <a:path h="831632" w="1076547">
                <a:moveTo>
                  <a:pt x="0" y="0"/>
                </a:moveTo>
                <a:lnTo>
                  <a:pt x="1076547" y="0"/>
                </a:lnTo>
                <a:lnTo>
                  <a:pt x="1076547" y="831633"/>
                </a:lnTo>
                <a:lnTo>
                  <a:pt x="0" y="8316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0">
            <a:off x="1628215" y="6884866"/>
            <a:ext cx="577544" cy="577544"/>
          </a:xfrm>
          <a:custGeom>
            <a:avLst/>
            <a:gdLst/>
            <a:ahLst/>
            <a:cxnLst/>
            <a:rect r="r" b="b" t="t" l="l"/>
            <a:pathLst>
              <a:path h="577544" w="577544">
                <a:moveTo>
                  <a:pt x="0" y="0"/>
                </a:moveTo>
                <a:lnTo>
                  <a:pt x="577544" y="0"/>
                </a:lnTo>
                <a:lnTo>
                  <a:pt x="577544" y="577544"/>
                </a:lnTo>
                <a:lnTo>
                  <a:pt x="0" y="57754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2081179" y="5816648"/>
            <a:ext cx="4365657" cy="4442109"/>
          </a:xfrm>
          <a:custGeom>
            <a:avLst/>
            <a:gdLst/>
            <a:ahLst/>
            <a:cxnLst/>
            <a:rect r="r" b="b" t="t" l="l"/>
            <a:pathLst>
              <a:path h="4442109" w="4365657">
                <a:moveTo>
                  <a:pt x="0" y="0"/>
                </a:moveTo>
                <a:lnTo>
                  <a:pt x="4365657" y="0"/>
                </a:lnTo>
                <a:lnTo>
                  <a:pt x="4365657" y="4442109"/>
                </a:lnTo>
                <a:lnTo>
                  <a:pt x="0" y="44421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80891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1028700" y="1028700"/>
            <a:ext cx="7752496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Elsa Speak pro výslovnost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9704" y="3168173"/>
            <a:ext cx="7558043" cy="204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049"/>
              </a:lnSpc>
            </a:pPr>
            <a:r>
              <a:rPr lang="en-US" sz="26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ELSA Speak je aplikace využívající umělou inteligenci ke zlepšení výslovnosti angličtiny. Nabízí personalizovanou zpětnou vazbu a širokou škálu cvičení.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822291" y="6532441"/>
            <a:ext cx="4731028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500" spc="-50" b="true">
                <a:solidFill>
                  <a:srgbClr val="090E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Pouze americká výslovnost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822291" y="7771651"/>
            <a:ext cx="4731028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500" spc="-50" b="true">
                <a:solidFill>
                  <a:srgbClr val="090E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Nedostatečné vysvětlení chyb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2822291" y="6928280"/>
            <a:ext cx="8188862" cy="801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Aplikace se soustředí na americkou výslovnost, což je velkou nevýhodou pro ty, kteří preferují britskou angličtinu.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2822291" y="8171701"/>
            <a:ext cx="8188862" cy="8013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Aplikace sice poskytuje zpětnou vazbu, ale často z ní člověk nepochopí, co vyslovuje špatně a jak se má opravit.</a:t>
            </a:r>
          </a:p>
        </p:txBody>
      </p:sp>
    </p:spTree>
  </p:cSld>
  <p:clrMapOvr>
    <a:masterClrMapping/>
  </p:clrMapOvr>
  <p:transition spd="slow">
    <p:push dir="l"/>
  </p:transition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1409700"/>
            <a:ext cx="8718781" cy="7848600"/>
            <a:chOff x="0" y="0"/>
            <a:chExt cx="2296305" cy="206712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296305" cy="2067121"/>
            </a:xfrm>
            <a:custGeom>
              <a:avLst/>
              <a:gdLst/>
              <a:ahLst/>
              <a:cxnLst/>
              <a:rect r="r" b="b" t="t" l="l"/>
              <a:pathLst>
                <a:path h="2067121" w="2296305">
                  <a:moveTo>
                    <a:pt x="0" y="0"/>
                  </a:moveTo>
                  <a:lnTo>
                    <a:pt x="2296305" y="0"/>
                  </a:lnTo>
                  <a:lnTo>
                    <a:pt x="2296305" y="2067121"/>
                  </a:lnTo>
                  <a:lnTo>
                    <a:pt x="0" y="206712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66675"/>
              <a:ext cx="2296305" cy="21337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315544" y="5660162"/>
            <a:ext cx="8151310" cy="3969283"/>
            <a:chOff x="0" y="0"/>
            <a:chExt cx="2146847" cy="104540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46847" cy="1045408"/>
            </a:xfrm>
            <a:custGeom>
              <a:avLst/>
              <a:gdLst/>
              <a:ahLst/>
              <a:cxnLst/>
              <a:rect r="r" b="b" t="t" l="l"/>
              <a:pathLst>
                <a:path h="1045408" w="2146847">
                  <a:moveTo>
                    <a:pt x="0" y="0"/>
                  </a:moveTo>
                  <a:lnTo>
                    <a:pt x="2146847" y="0"/>
                  </a:lnTo>
                  <a:lnTo>
                    <a:pt x="2146847" y="1045408"/>
                  </a:lnTo>
                  <a:lnTo>
                    <a:pt x="0" y="1045408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0" y="-66675"/>
              <a:ext cx="2146847" cy="11120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1028700"/>
            <a:ext cx="8115300" cy="5240359"/>
            <a:chOff x="0" y="0"/>
            <a:chExt cx="10820400" cy="6987145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5"/>
            <a:srcRect l="0" t="1337" r="0" b="34089"/>
            <a:stretch>
              <a:fillRect/>
            </a:stretch>
          </p:blipFill>
          <p:spPr>
            <a:xfrm flipH="false" flipV="false">
              <a:off x="0" y="0"/>
              <a:ext cx="10820400" cy="6987145"/>
            </a:xfrm>
            <a:prstGeom prst="rect">
              <a:avLst/>
            </a:prstGeom>
          </p:spPr>
        </p:pic>
      </p:grpSp>
      <p:sp>
        <p:nvSpPr>
          <p:cNvPr name="TextBox 11" id="11"/>
          <p:cNvSpPr txBox="true"/>
          <p:nvPr/>
        </p:nvSpPr>
        <p:spPr>
          <a:xfrm rot="0">
            <a:off x="1894353" y="1711242"/>
            <a:ext cx="7029802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B814CB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Coming soon...?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613456" y="2682792"/>
            <a:ext cx="6498885" cy="4631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 b="tru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Interaktivní učební materiály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interaktivní anatomie lidského těla v 3D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struktury molekul nebo průběh fyzikálních jevů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procvičování chir</a:t>
            </a: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urgických zákroků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3D modely strojů a jejich fungování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pojmenování objektů v cílovém jazyce</a:t>
            </a:r>
          </a:p>
          <a:p>
            <a:pPr algn="just">
              <a:lnSpc>
                <a:spcPts val="3300"/>
              </a:lnSpc>
            </a:pPr>
          </a:p>
          <a:p>
            <a:pPr algn="just">
              <a:lnSpc>
                <a:spcPts val="3300"/>
              </a:lnSpc>
            </a:pPr>
            <a:r>
              <a:rPr lang="en-US" sz="2200" b="tru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Gamifikace pro zvýšení motivace</a:t>
            </a:r>
          </a:p>
          <a:p>
            <a:pPr algn="just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studenti mohou plnit úkoly ve virtuálním světě, hledat „poklady“ a sbírat body 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688147" y="7995949"/>
            <a:ext cx="2532516" cy="670569"/>
            <a:chOff x="0" y="0"/>
            <a:chExt cx="667000" cy="17661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B814C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2700000">
            <a:off x="1658785" y="7725292"/>
            <a:ext cx="240659" cy="633274"/>
            <a:chOff x="0" y="0"/>
            <a:chExt cx="63383" cy="166788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2700000">
            <a:off x="4009367" y="8303902"/>
            <a:ext cx="240659" cy="633274"/>
            <a:chOff x="0" y="0"/>
            <a:chExt cx="63383" cy="16678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1894353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VR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903630" y="6387686"/>
            <a:ext cx="6975138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Augmentovaná realita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903630" y="6916446"/>
            <a:ext cx="6975138" cy="2415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150"/>
              </a:lnSpc>
            </a:pPr>
            <a:r>
              <a:rPr lang="en-US" sz="21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Augmentovaná realita (AR) je technologie, která spojuje reálný svět s digitálními prvky = do reálného prostředí jsou pomocí zařízení jako jsou chytré telefony, tablety či brýle pro AR přidávány digitální objekty, informace či efekty, které uživatel vidí a často s nimi může interagovat.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4656693" y="7995949"/>
            <a:ext cx="2532516" cy="670569"/>
            <a:chOff x="0" y="0"/>
            <a:chExt cx="667000" cy="176611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667000" cy="176611"/>
            </a:xfrm>
            <a:custGeom>
              <a:avLst/>
              <a:gdLst/>
              <a:ahLst/>
              <a:cxnLst/>
              <a:rect r="r" b="b" t="t" l="l"/>
              <a:pathLst>
                <a:path h="176611" w="667000">
                  <a:moveTo>
                    <a:pt x="0" y="0"/>
                  </a:moveTo>
                  <a:lnTo>
                    <a:pt x="667000" y="0"/>
                  </a:lnTo>
                  <a:lnTo>
                    <a:pt x="667000" y="176611"/>
                  </a:lnTo>
                  <a:lnTo>
                    <a:pt x="0" y="176611"/>
                  </a:lnTo>
                  <a:close/>
                </a:path>
              </a:pathLst>
            </a:custGeom>
            <a:solidFill>
              <a:srgbClr val="4B22C9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66675"/>
              <a:ext cx="667000" cy="2432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8" id="28"/>
          <p:cNvGrpSpPr/>
          <p:nvPr/>
        </p:nvGrpSpPr>
        <p:grpSpPr>
          <a:xfrm rot="2700000">
            <a:off x="4627330" y="7725292"/>
            <a:ext cx="240659" cy="633274"/>
            <a:chOff x="0" y="0"/>
            <a:chExt cx="63383" cy="166788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31" id="31"/>
          <p:cNvGrpSpPr/>
          <p:nvPr/>
        </p:nvGrpSpPr>
        <p:grpSpPr>
          <a:xfrm rot="2700000">
            <a:off x="6977912" y="8303902"/>
            <a:ext cx="240659" cy="633274"/>
            <a:chOff x="0" y="0"/>
            <a:chExt cx="63383" cy="166788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33" id="33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4" id="34"/>
          <p:cNvSpPr txBox="true"/>
          <p:nvPr/>
        </p:nvSpPr>
        <p:spPr>
          <a:xfrm rot="0">
            <a:off x="4862899" y="8086115"/>
            <a:ext cx="2120103" cy="443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AR</a:t>
            </a:r>
          </a:p>
        </p:txBody>
      </p:sp>
      <p:sp>
        <p:nvSpPr>
          <p:cNvPr name="Freeform 35" id="35"/>
          <p:cNvSpPr/>
          <p:nvPr/>
        </p:nvSpPr>
        <p:spPr>
          <a:xfrm flipH="false" flipV="false" rot="-4529117">
            <a:off x="15030205" y="1176374"/>
            <a:ext cx="7895389" cy="7895389"/>
          </a:xfrm>
          <a:custGeom>
            <a:avLst/>
            <a:gdLst/>
            <a:ahLst/>
            <a:cxnLst/>
            <a:rect r="r" b="b" t="t" l="l"/>
            <a:pathLst>
              <a:path h="7895389" w="7895389">
                <a:moveTo>
                  <a:pt x="0" y="0"/>
                </a:moveTo>
                <a:lnTo>
                  <a:pt x="7895389" y="0"/>
                </a:lnTo>
                <a:lnTo>
                  <a:pt x="7895389" y="7895389"/>
                </a:lnTo>
                <a:lnTo>
                  <a:pt x="0" y="7895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4142662" y="-4573066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-142875" y="9017767"/>
            <a:ext cx="18573750" cy="917403"/>
            <a:chOff x="0" y="0"/>
            <a:chExt cx="4891852" cy="24162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91852" cy="241621"/>
            </a:xfrm>
            <a:custGeom>
              <a:avLst/>
              <a:gdLst/>
              <a:ahLst/>
              <a:cxnLst/>
              <a:rect r="r" b="b" t="t" l="l"/>
              <a:pathLst>
                <a:path h="241621" w="4891852">
                  <a:moveTo>
                    <a:pt x="0" y="0"/>
                  </a:moveTo>
                  <a:lnTo>
                    <a:pt x="4891852" y="0"/>
                  </a:lnTo>
                  <a:lnTo>
                    <a:pt x="4891852" y="241621"/>
                  </a:lnTo>
                  <a:lnTo>
                    <a:pt x="0" y="241621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0" y="-66675"/>
              <a:ext cx="4891852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5066404" y="9017767"/>
            <a:ext cx="12192896" cy="917403"/>
            <a:chOff x="0" y="0"/>
            <a:chExt cx="3211298" cy="24162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211298" cy="241621"/>
            </a:xfrm>
            <a:custGeom>
              <a:avLst/>
              <a:gdLst/>
              <a:ahLst/>
              <a:cxnLst/>
              <a:rect r="r" b="b" t="t" l="l"/>
              <a:pathLst>
                <a:path h="241621" w="3211298">
                  <a:moveTo>
                    <a:pt x="63495" y="0"/>
                  </a:moveTo>
                  <a:lnTo>
                    <a:pt x="3147802" y="0"/>
                  </a:lnTo>
                  <a:cubicBezTo>
                    <a:pt x="3182870" y="0"/>
                    <a:pt x="3211298" y="28428"/>
                    <a:pt x="3211298" y="63495"/>
                  </a:cubicBezTo>
                  <a:lnTo>
                    <a:pt x="3211298" y="178125"/>
                  </a:lnTo>
                  <a:cubicBezTo>
                    <a:pt x="3211298" y="194965"/>
                    <a:pt x="3204608" y="211116"/>
                    <a:pt x="3192700" y="223023"/>
                  </a:cubicBezTo>
                  <a:cubicBezTo>
                    <a:pt x="3180793" y="234931"/>
                    <a:pt x="3164642" y="241621"/>
                    <a:pt x="3147802" y="241621"/>
                  </a:cubicBezTo>
                  <a:lnTo>
                    <a:pt x="63495" y="241621"/>
                  </a:lnTo>
                  <a:cubicBezTo>
                    <a:pt x="28428" y="241621"/>
                    <a:pt x="0" y="213193"/>
                    <a:pt x="0" y="178125"/>
                  </a:cubicBezTo>
                  <a:lnTo>
                    <a:pt x="0" y="63495"/>
                  </a:lnTo>
                  <a:cubicBezTo>
                    <a:pt x="0" y="46655"/>
                    <a:pt x="6690" y="30505"/>
                    <a:pt x="18597" y="18597"/>
                  </a:cubicBezTo>
                  <a:cubicBezTo>
                    <a:pt x="30505" y="6690"/>
                    <a:pt x="46655" y="0"/>
                    <a:pt x="63495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gradFill>
                <a:gsLst>
                  <a:gs pos="0">
                    <a:srgbClr val="B814CB">
                      <a:alpha val="100000"/>
                    </a:srgbClr>
                  </a:gs>
                  <a:gs pos="100000">
                    <a:srgbClr val="3725C9">
                      <a:alpha val="100000"/>
                    </a:srgbClr>
                  </a:gs>
                </a:gsLst>
                <a:lin ang="2700000"/>
              </a:gra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3211298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5921262" y="9017767"/>
            <a:ext cx="1338038" cy="917403"/>
            <a:chOff x="0" y="0"/>
            <a:chExt cx="352405" cy="24162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52405" cy="241621"/>
            </a:xfrm>
            <a:custGeom>
              <a:avLst/>
              <a:gdLst/>
              <a:ahLst/>
              <a:cxnLst/>
              <a:rect r="r" b="b" t="t" l="l"/>
              <a:pathLst>
                <a:path h="241621" w="352405">
                  <a:moveTo>
                    <a:pt x="120810" y="0"/>
                  </a:moveTo>
                  <a:lnTo>
                    <a:pt x="231595" y="0"/>
                  </a:lnTo>
                  <a:cubicBezTo>
                    <a:pt x="298316" y="0"/>
                    <a:pt x="352405" y="54089"/>
                    <a:pt x="352405" y="120810"/>
                  </a:cubicBezTo>
                  <a:lnTo>
                    <a:pt x="352405" y="120810"/>
                  </a:lnTo>
                  <a:cubicBezTo>
                    <a:pt x="352405" y="152851"/>
                    <a:pt x="339677" y="183580"/>
                    <a:pt x="317021" y="206236"/>
                  </a:cubicBezTo>
                  <a:cubicBezTo>
                    <a:pt x="294364" y="228892"/>
                    <a:pt x="263636" y="241621"/>
                    <a:pt x="231595" y="241621"/>
                  </a:cubicBezTo>
                  <a:lnTo>
                    <a:pt x="120810" y="241621"/>
                  </a:lnTo>
                  <a:cubicBezTo>
                    <a:pt x="54089" y="241621"/>
                    <a:pt x="0" y="187532"/>
                    <a:pt x="0" y="120810"/>
                  </a:cubicBezTo>
                  <a:lnTo>
                    <a:pt x="0" y="120810"/>
                  </a:lnTo>
                  <a:cubicBezTo>
                    <a:pt x="0" y="54089"/>
                    <a:pt x="54089" y="0"/>
                    <a:pt x="120810" y="0"/>
                  </a:cubicBezTo>
                  <a:close/>
                </a:path>
              </a:pathLst>
            </a:custGeom>
            <a:solidFill>
              <a:srgbClr val="090E2B"/>
            </a:solidFill>
            <a:ln w="38100" cap="rnd">
              <a:solidFill>
                <a:srgbClr val="3D24C9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352405" cy="308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-10800000">
            <a:off x="16167173" y="9234143"/>
            <a:ext cx="846216" cy="484651"/>
          </a:xfrm>
          <a:custGeom>
            <a:avLst/>
            <a:gdLst/>
            <a:ahLst/>
            <a:cxnLst/>
            <a:rect r="r" b="b" t="t" l="l"/>
            <a:pathLst>
              <a:path h="484651" w="846216">
                <a:moveTo>
                  <a:pt x="0" y="0"/>
                </a:moveTo>
                <a:lnTo>
                  <a:pt x="846216" y="0"/>
                </a:lnTo>
                <a:lnTo>
                  <a:pt x="846216" y="484651"/>
                </a:lnTo>
                <a:lnTo>
                  <a:pt x="0" y="4846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02321" y="6061056"/>
            <a:ext cx="1651413" cy="916534"/>
          </a:xfrm>
          <a:custGeom>
            <a:avLst/>
            <a:gdLst/>
            <a:ahLst/>
            <a:cxnLst/>
            <a:rect r="r" b="b" t="t" l="l"/>
            <a:pathLst>
              <a:path h="916534" w="1651413">
                <a:moveTo>
                  <a:pt x="0" y="0"/>
                </a:moveTo>
                <a:lnTo>
                  <a:pt x="1651414" y="0"/>
                </a:lnTo>
                <a:lnTo>
                  <a:pt x="1651414" y="916535"/>
                </a:lnTo>
                <a:lnTo>
                  <a:pt x="0" y="91653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12774708" y="1028700"/>
            <a:ext cx="4850588" cy="4114800"/>
            <a:chOff x="0" y="0"/>
            <a:chExt cx="1277521" cy="108373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77521" cy="1083733"/>
            </a:xfrm>
            <a:custGeom>
              <a:avLst/>
              <a:gdLst/>
              <a:ahLst/>
              <a:cxnLst/>
              <a:rect r="r" b="b" t="t" l="l"/>
              <a:pathLst>
                <a:path h="1083733" w="1277521">
                  <a:moveTo>
                    <a:pt x="0" y="0"/>
                  </a:moveTo>
                  <a:lnTo>
                    <a:pt x="1277521" y="0"/>
                  </a:lnTo>
                  <a:lnTo>
                    <a:pt x="1277521" y="1083733"/>
                  </a:lnTo>
                  <a:lnTo>
                    <a:pt x="0" y="1083733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66675"/>
              <a:ext cx="1277521" cy="11504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9375568" y="3923109"/>
            <a:ext cx="727710" cy="4477941"/>
            <a:chOff x="0" y="0"/>
            <a:chExt cx="191660" cy="1179375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91660" cy="1179375"/>
            </a:xfrm>
            <a:custGeom>
              <a:avLst/>
              <a:gdLst/>
              <a:ahLst/>
              <a:cxnLst/>
              <a:rect r="r" b="b" t="t" l="l"/>
              <a:pathLst>
                <a:path h="1179375" w="191660">
                  <a:moveTo>
                    <a:pt x="0" y="0"/>
                  </a:moveTo>
                  <a:lnTo>
                    <a:pt x="191660" y="0"/>
                  </a:lnTo>
                  <a:lnTo>
                    <a:pt x="191660" y="1179375"/>
                  </a:lnTo>
                  <a:lnTo>
                    <a:pt x="0" y="117937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66675"/>
              <a:ext cx="191660" cy="1246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9739423" y="1377523"/>
            <a:ext cx="7519877" cy="7023527"/>
            <a:chOff x="0" y="0"/>
            <a:chExt cx="1980544" cy="184981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980544" cy="1849818"/>
            </a:xfrm>
            <a:custGeom>
              <a:avLst/>
              <a:gdLst/>
              <a:ahLst/>
              <a:cxnLst/>
              <a:rect r="r" b="b" t="t" l="l"/>
              <a:pathLst>
                <a:path h="1849818" w="1980544">
                  <a:moveTo>
                    <a:pt x="0" y="0"/>
                  </a:moveTo>
                  <a:lnTo>
                    <a:pt x="1980544" y="0"/>
                  </a:lnTo>
                  <a:lnTo>
                    <a:pt x="1980544" y="1849818"/>
                  </a:lnTo>
                  <a:lnTo>
                    <a:pt x="0" y="1849818"/>
                  </a:lnTo>
                  <a:close/>
                </a:path>
              </a:pathLst>
            </a:custGeom>
            <a:solidFill>
              <a:srgbClr val="0F184D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66675"/>
              <a:ext cx="1980544" cy="19164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9681110" y="3357626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0" y="0"/>
                </a:moveTo>
                <a:lnTo>
                  <a:pt x="2369524" y="0"/>
                </a:lnTo>
                <a:lnTo>
                  <a:pt x="2369524" y="613114"/>
                </a:lnTo>
                <a:lnTo>
                  <a:pt x="0" y="61311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true" flipV="false" rot="0">
            <a:off x="14971722" y="3357626"/>
            <a:ext cx="2369525" cy="613114"/>
          </a:xfrm>
          <a:custGeom>
            <a:avLst/>
            <a:gdLst/>
            <a:ahLst/>
            <a:cxnLst/>
            <a:rect r="r" b="b" t="t" l="l"/>
            <a:pathLst>
              <a:path h="613114" w="2369525">
                <a:moveTo>
                  <a:pt x="2369525" y="0"/>
                </a:moveTo>
                <a:lnTo>
                  <a:pt x="0" y="0"/>
                </a:lnTo>
                <a:lnTo>
                  <a:pt x="0" y="613114"/>
                </a:lnTo>
                <a:lnTo>
                  <a:pt x="2369525" y="613114"/>
                </a:lnTo>
                <a:lnTo>
                  <a:pt x="2369525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2296617" y="3489883"/>
            <a:ext cx="2429122" cy="118420"/>
          </a:xfrm>
          <a:custGeom>
            <a:avLst/>
            <a:gdLst/>
            <a:ahLst/>
            <a:cxnLst/>
            <a:rect r="r" b="b" t="t" l="l"/>
            <a:pathLst>
              <a:path h="118420" w="2429122">
                <a:moveTo>
                  <a:pt x="0" y="0"/>
                </a:moveTo>
                <a:lnTo>
                  <a:pt x="2429122" y="0"/>
                </a:lnTo>
                <a:lnTo>
                  <a:pt x="2429122" y="118420"/>
                </a:lnTo>
                <a:lnTo>
                  <a:pt x="0" y="1184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7673978" y="1925096"/>
            <a:ext cx="590512" cy="589737"/>
          </a:xfrm>
          <a:custGeom>
            <a:avLst/>
            <a:gdLst/>
            <a:ahLst/>
            <a:cxnLst/>
            <a:rect r="r" b="b" t="t" l="l"/>
            <a:pathLst>
              <a:path h="589737" w="590512">
                <a:moveTo>
                  <a:pt x="0" y="0"/>
                </a:moveTo>
                <a:lnTo>
                  <a:pt x="590512" y="0"/>
                </a:lnTo>
                <a:lnTo>
                  <a:pt x="590512" y="589737"/>
                </a:lnTo>
                <a:lnTo>
                  <a:pt x="0" y="58973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-162881" t="0" r="0" b="-39181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1671833" y="4127621"/>
            <a:ext cx="3870628" cy="3866870"/>
          </a:xfrm>
          <a:custGeom>
            <a:avLst/>
            <a:gdLst/>
            <a:ahLst/>
            <a:cxnLst/>
            <a:rect r="r" b="b" t="t" l="l"/>
            <a:pathLst>
              <a:path h="3866870" w="3870628">
                <a:moveTo>
                  <a:pt x="0" y="0"/>
                </a:moveTo>
                <a:lnTo>
                  <a:pt x="3870628" y="0"/>
                </a:lnTo>
                <a:lnTo>
                  <a:pt x="3870628" y="3866870"/>
                </a:lnTo>
                <a:lnTo>
                  <a:pt x="0" y="386687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-49773" t="-84420" r="-48404" b="-20349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1202321" y="3654658"/>
            <a:ext cx="6358100" cy="1725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546"/>
              </a:lnSpc>
            </a:pPr>
            <a:r>
              <a:rPr lang="en-US" b="true" sz="11288" spc="564">
                <a:solidFill>
                  <a:srgbClr val="3D24C9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THANK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5496472" y="9225009"/>
            <a:ext cx="11844775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  <a:spcBef>
                <a:spcPct val="0"/>
              </a:spcBef>
            </a:pPr>
            <a:r>
              <a:rPr lang="en-US" sz="2700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Prezentaci najdete na www.geekpower.cz/gpmethod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2583099" y="1609322"/>
            <a:ext cx="3596544" cy="570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  <a:spcBef>
                <a:spcPct val="0"/>
              </a:spcBef>
            </a:pPr>
            <a:r>
              <a:rPr lang="en-US" sz="3399" spc="-67">
                <a:solidFill>
                  <a:srgbClr val="FFFFFF"/>
                </a:solidFill>
                <a:latin typeface="Space Mono"/>
                <a:ea typeface="Space Mono"/>
                <a:cs typeface="Space Mono"/>
                <a:sym typeface="Space Mono"/>
              </a:rPr>
              <a:t>Geek Power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778758" y="5866313"/>
            <a:ext cx="4447198" cy="1725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546"/>
              </a:lnSpc>
            </a:pPr>
            <a:r>
              <a:rPr lang="en-US" b="true" sz="11288" spc="564">
                <a:solidFill>
                  <a:srgbClr val="3D24C9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YOU!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408442" y="2103988"/>
            <a:ext cx="6181839" cy="745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59"/>
              </a:lnSpc>
              <a:spcBef>
                <a:spcPct val="0"/>
              </a:spcBef>
            </a:pPr>
            <a:r>
              <a:rPr lang="en-US" sz="4399" spc="-87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Propojme se!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1028700" y="1377523"/>
            <a:ext cx="1284069" cy="1284069"/>
            <a:chOff x="0" y="0"/>
            <a:chExt cx="812800" cy="81280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38672" y="0"/>
                  </a:moveTo>
                  <a:lnTo>
                    <a:pt x="674128" y="0"/>
                  </a:lnTo>
                  <a:cubicBezTo>
                    <a:pt x="710906" y="0"/>
                    <a:pt x="746178" y="14610"/>
                    <a:pt x="772184" y="40616"/>
                  </a:cubicBezTo>
                  <a:cubicBezTo>
                    <a:pt x="798190" y="66622"/>
                    <a:pt x="812800" y="101894"/>
                    <a:pt x="812800" y="138672"/>
                  </a:cubicBezTo>
                  <a:lnTo>
                    <a:pt x="812800" y="674128"/>
                  </a:lnTo>
                  <a:cubicBezTo>
                    <a:pt x="812800" y="710906"/>
                    <a:pt x="798190" y="746178"/>
                    <a:pt x="772184" y="772184"/>
                  </a:cubicBezTo>
                  <a:cubicBezTo>
                    <a:pt x="746178" y="798190"/>
                    <a:pt x="710906" y="812800"/>
                    <a:pt x="674128" y="812800"/>
                  </a:cubicBezTo>
                  <a:lnTo>
                    <a:pt x="138672" y="812800"/>
                  </a:lnTo>
                  <a:cubicBezTo>
                    <a:pt x="101894" y="812800"/>
                    <a:pt x="66622" y="798190"/>
                    <a:pt x="40616" y="772184"/>
                  </a:cubicBezTo>
                  <a:cubicBezTo>
                    <a:pt x="14610" y="746178"/>
                    <a:pt x="0" y="710906"/>
                    <a:pt x="0" y="674128"/>
                  </a:cubicBezTo>
                  <a:lnTo>
                    <a:pt x="0" y="138672"/>
                  </a:lnTo>
                  <a:cubicBezTo>
                    <a:pt x="0" y="101894"/>
                    <a:pt x="14610" y="66622"/>
                    <a:pt x="40616" y="40616"/>
                  </a:cubicBezTo>
                  <a:cubicBezTo>
                    <a:pt x="66622" y="14610"/>
                    <a:pt x="101894" y="0"/>
                    <a:pt x="138672" y="0"/>
                  </a:cubicBez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</p:grp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602133" y="5534057"/>
            <a:ext cx="6448895" cy="3724243"/>
            <a:chOff x="0" y="0"/>
            <a:chExt cx="1698474" cy="98087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98474" cy="980871"/>
            </a:xfrm>
            <a:custGeom>
              <a:avLst/>
              <a:gdLst/>
              <a:ahLst/>
              <a:cxnLst/>
              <a:rect r="r" b="b" t="t" l="l"/>
              <a:pathLst>
                <a:path h="980871" w="1698474">
                  <a:moveTo>
                    <a:pt x="0" y="0"/>
                  </a:moveTo>
                  <a:lnTo>
                    <a:pt x="1698474" y="0"/>
                  </a:lnTo>
                  <a:lnTo>
                    <a:pt x="1698474" y="980871"/>
                  </a:lnTo>
                  <a:lnTo>
                    <a:pt x="0" y="980871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66675"/>
              <a:ext cx="1698474" cy="10475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1028700"/>
            <a:ext cx="6496955" cy="5752891"/>
            <a:chOff x="0" y="0"/>
            <a:chExt cx="8662607" cy="7670522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3"/>
            <a:srcRect l="10908" t="0" r="4391" b="0"/>
            <a:stretch>
              <a:fillRect/>
            </a:stretch>
          </p:blipFill>
          <p:spPr>
            <a:xfrm flipH="false" flipV="false">
              <a:off x="0" y="0"/>
              <a:ext cx="8662607" cy="7670522"/>
            </a:xfrm>
            <a:prstGeom prst="rect">
              <a:avLst/>
            </a:prstGeom>
          </p:spPr>
        </p:pic>
      </p:grpSp>
      <p:sp>
        <p:nvSpPr>
          <p:cNvPr name="TextBox 7" id="7"/>
          <p:cNvSpPr txBox="true"/>
          <p:nvPr/>
        </p:nvSpPr>
        <p:spPr>
          <a:xfrm rot="0">
            <a:off x="1118807" y="7053279"/>
            <a:ext cx="5415548" cy="1299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99"/>
              </a:lnSpc>
            </a:pPr>
            <a:r>
              <a:rPr lang="en-US" sz="33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AI asistent ve vzdělávání - dobrý sluha, ale zlý pán?</a:t>
            </a:r>
          </a:p>
        </p:txBody>
      </p:sp>
      <p:sp>
        <p:nvSpPr>
          <p:cNvPr name="Freeform 8" id="8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true" rot="0">
            <a:off x="13476145" y="306341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2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8560832" y="720263"/>
            <a:ext cx="8524846" cy="1762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041FF"/>
                </a:solidFill>
                <a:latin typeface="Space Mono Bold"/>
                <a:ea typeface="Space Mono Bold"/>
                <a:cs typeface="Space Mono Bold"/>
                <a:sym typeface="Space Mono Bold"/>
              </a:rPr>
              <a:t>Jak se nestat líným studentem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560832" y="2744326"/>
            <a:ext cx="8524846" cy="5810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99"/>
              </a:lnSpc>
            </a:pPr>
            <a:r>
              <a:rPr lang="en-US" sz="29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Jak mít z AI užitek a přitom se nestat líným?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560832" y="4066477"/>
            <a:ext cx="727790" cy="56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4"/>
              </a:lnSpc>
            </a:pPr>
            <a:r>
              <a:rPr lang="en-US" sz="3695" spc="-73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01.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560832" y="5253070"/>
            <a:ext cx="727790" cy="56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4"/>
              </a:lnSpc>
            </a:pPr>
            <a:r>
              <a:rPr lang="en-US" sz="3695" spc="-73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02.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462244" y="4017256"/>
            <a:ext cx="7649341" cy="941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2"/>
              </a:lnSpc>
              <a:spcBef>
                <a:spcPct val="0"/>
              </a:spcBef>
            </a:pPr>
            <a:r>
              <a:rPr lang="en-US" sz="272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Snížené kritické myšlení -&gt; aktivní kontrola výstupů, Sokratovský dialog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462244" y="5205445"/>
            <a:ext cx="7649341" cy="941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2"/>
              </a:lnSpc>
              <a:spcBef>
                <a:spcPct val="0"/>
              </a:spcBef>
            </a:pPr>
            <a:r>
              <a:rPr lang="en-US" sz="272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Ustrnutí rozvoje dovedností - aktivní přístup k rozvíjení vlastních kompetencí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560832" y="6500604"/>
            <a:ext cx="727790" cy="56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4"/>
              </a:lnSpc>
            </a:pPr>
            <a:r>
              <a:rPr lang="en-US" sz="3695" spc="-73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03.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462244" y="6490148"/>
            <a:ext cx="7649341" cy="460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2"/>
              </a:lnSpc>
              <a:spcBef>
                <a:spcPct val="0"/>
              </a:spcBef>
            </a:pPr>
            <a:r>
              <a:rPr lang="en-US" sz="272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Eroze kreativity - brainstorming, alternativy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560832" y="7383614"/>
            <a:ext cx="727790" cy="56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4"/>
              </a:lnSpc>
            </a:pPr>
            <a:r>
              <a:rPr lang="en-US" sz="3695" spc="-73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04.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462244" y="7335989"/>
            <a:ext cx="8005026" cy="941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2"/>
              </a:lnSpc>
              <a:spcBef>
                <a:spcPct val="0"/>
              </a:spcBef>
            </a:pPr>
            <a:r>
              <a:rPr lang="en-US" sz="272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Přílišné spoléhání se na AI - podpora učení, ne nahrazení lidské inteligence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560832" y="8550426"/>
            <a:ext cx="727790" cy="561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4"/>
              </a:lnSpc>
            </a:pPr>
            <a:r>
              <a:rPr lang="en-US" sz="3695" spc="-73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05.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462244" y="8502801"/>
            <a:ext cx="7649341" cy="941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2"/>
              </a:lnSpc>
              <a:spcBef>
                <a:spcPct val="0"/>
              </a:spcBef>
            </a:pPr>
            <a:r>
              <a:rPr lang="en-US" sz="2722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Pasivita - sebereflexe, vymanit se z vlivu AI, udžování zvědavosti</a:t>
            </a:r>
          </a:p>
        </p:txBody>
      </p: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00000">
            <a:off x="4142662" y="-4000899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1" y="0"/>
                </a:lnTo>
                <a:lnTo>
                  <a:pt x="8870171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400000">
            <a:off x="12027284" y="916080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607353" y="4848318"/>
            <a:ext cx="13678904" cy="5066526"/>
            <a:chOff x="0" y="0"/>
            <a:chExt cx="3602674" cy="133439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602674" cy="1334394"/>
            </a:xfrm>
            <a:custGeom>
              <a:avLst/>
              <a:gdLst/>
              <a:ahLst/>
              <a:cxnLst/>
              <a:rect r="r" b="b" t="t" l="l"/>
              <a:pathLst>
                <a:path h="1334394" w="3602674">
                  <a:moveTo>
                    <a:pt x="0" y="0"/>
                  </a:moveTo>
                  <a:lnTo>
                    <a:pt x="3602674" y="0"/>
                  </a:lnTo>
                  <a:lnTo>
                    <a:pt x="3602674" y="1334394"/>
                  </a:lnTo>
                  <a:lnTo>
                    <a:pt x="0" y="13343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3602674" cy="140106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-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406194" y="1312264"/>
            <a:ext cx="6558861" cy="7072109"/>
            <a:chOff x="0" y="0"/>
            <a:chExt cx="8745148" cy="9429479"/>
          </a:xfrm>
        </p:grpSpPr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5"/>
            <a:srcRect l="3628" t="0" r="3628" b="0"/>
            <a:stretch>
              <a:fillRect/>
            </a:stretch>
          </p:blipFill>
          <p:spPr>
            <a:xfrm flipH="false" flipV="false">
              <a:off x="0" y="0"/>
              <a:ext cx="8745148" cy="9429479"/>
            </a:xfrm>
            <a:prstGeom prst="rect">
              <a:avLst/>
            </a:prstGeom>
          </p:spPr>
        </p:pic>
      </p:grpSp>
      <p:grpSp>
        <p:nvGrpSpPr>
          <p:cNvPr name="Group 10" id="10"/>
          <p:cNvGrpSpPr/>
          <p:nvPr/>
        </p:nvGrpSpPr>
        <p:grpSpPr>
          <a:xfrm rot="0">
            <a:off x="15665440" y="1028700"/>
            <a:ext cx="1593860" cy="1593860"/>
            <a:chOff x="0" y="0"/>
            <a:chExt cx="419782" cy="419782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19782" cy="419782"/>
            </a:xfrm>
            <a:custGeom>
              <a:avLst/>
              <a:gdLst/>
              <a:ahLst/>
              <a:cxnLst/>
              <a:rect r="r" b="b" t="t" l="l"/>
              <a:pathLst>
                <a:path h="419782" w="419782">
                  <a:moveTo>
                    <a:pt x="0" y="0"/>
                  </a:moveTo>
                  <a:lnTo>
                    <a:pt x="419782" y="0"/>
                  </a:lnTo>
                  <a:lnTo>
                    <a:pt x="419782" y="419782"/>
                  </a:lnTo>
                  <a:lnTo>
                    <a:pt x="0" y="41978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419782" cy="4864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-2700000">
            <a:off x="10141003" y="7076097"/>
            <a:ext cx="1036412" cy="2013089"/>
            <a:chOff x="0" y="0"/>
            <a:chExt cx="441037" cy="856654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1037" cy="856654"/>
            </a:xfrm>
            <a:custGeom>
              <a:avLst/>
              <a:gdLst/>
              <a:ahLst/>
              <a:cxnLst/>
              <a:rect r="r" b="b" t="t" l="l"/>
              <a:pathLst>
                <a:path h="856654" w="441037">
                  <a:moveTo>
                    <a:pt x="0" y="0"/>
                  </a:moveTo>
                  <a:lnTo>
                    <a:pt x="441037" y="0"/>
                  </a:lnTo>
                  <a:lnTo>
                    <a:pt x="441037" y="856654"/>
                  </a:lnTo>
                  <a:lnTo>
                    <a:pt x="0" y="85665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441037" cy="9233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-2700000">
            <a:off x="16927083" y="698139"/>
            <a:ext cx="412225" cy="913331"/>
            <a:chOff x="0" y="0"/>
            <a:chExt cx="175419" cy="388661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-2700000">
            <a:off x="2214381" y="6398586"/>
            <a:ext cx="263805" cy="584489"/>
            <a:chOff x="0" y="0"/>
            <a:chExt cx="175419" cy="388661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2" id="22"/>
          <p:cNvGrpSpPr/>
          <p:nvPr/>
        </p:nvGrpSpPr>
        <p:grpSpPr>
          <a:xfrm rot="-2700000">
            <a:off x="2214381" y="7637797"/>
            <a:ext cx="263805" cy="584489"/>
            <a:chOff x="0" y="0"/>
            <a:chExt cx="175419" cy="388661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75419" cy="388661"/>
            </a:xfrm>
            <a:custGeom>
              <a:avLst/>
              <a:gdLst/>
              <a:ahLst/>
              <a:cxnLst/>
              <a:rect r="r" b="b" t="t" l="l"/>
              <a:pathLst>
                <a:path h="388661" w="175419">
                  <a:moveTo>
                    <a:pt x="0" y="0"/>
                  </a:moveTo>
                  <a:lnTo>
                    <a:pt x="175419" y="0"/>
                  </a:lnTo>
                  <a:lnTo>
                    <a:pt x="175419" y="388661"/>
                  </a:lnTo>
                  <a:lnTo>
                    <a:pt x="0" y="38866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66675"/>
              <a:ext cx="175419" cy="4553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1019704" y="716655"/>
            <a:ext cx="7752496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Sokratovský dialog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028700" y="1711330"/>
            <a:ext cx="8773393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Sokratovská metoda výuky je pedagogický přístup založený na kladení otázek, který podporuje kritické myšlení a hlubší porozumění.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Řecký filozof Sokrates vedl diskuse se svými žáky a využíval je k odhalování pravdy a zpochybňování předpokladů.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190091" y="5013586"/>
            <a:ext cx="4731028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500" spc="-50" b="true">
                <a:solidFill>
                  <a:srgbClr val="090E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Kladení otevřených otázek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190091" y="6660241"/>
            <a:ext cx="7993818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500" spc="-50" b="true">
                <a:solidFill>
                  <a:srgbClr val="090E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Zpochybňování předpokladů a hledání důkazů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190091" y="5548425"/>
            <a:ext cx="8843439" cy="1275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Učitel neříká studentům přímo odpovědi, ale pokládá otázky, které studenty vedou k zamyšlení nad tématem.</a:t>
            </a:r>
          </a:p>
          <a:p>
            <a:pPr algn="just">
              <a:lnSpc>
                <a:spcPts val="2939"/>
              </a:lnSpc>
            </a:pPr>
          </a:p>
        </p:txBody>
      </p:sp>
      <p:sp>
        <p:nvSpPr>
          <p:cNvPr name="TextBox 30" id="30"/>
          <p:cNvSpPr txBox="true"/>
          <p:nvPr/>
        </p:nvSpPr>
        <p:spPr>
          <a:xfrm rot="0">
            <a:off x="1190091" y="7184116"/>
            <a:ext cx="8883348" cy="898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S</a:t>
            </a:r>
            <a:r>
              <a:rPr lang="en-US" sz="24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okratovská metoda nutí studenty přemýšlet nad svými předpoklady a názory.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190091" y="8363308"/>
            <a:ext cx="4731028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500" spc="-50" b="true">
                <a:solidFill>
                  <a:srgbClr val="090E2B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Postupná analýza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190091" y="8809990"/>
            <a:ext cx="8803529" cy="862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9"/>
              </a:lnSpc>
            </a:pPr>
            <a:r>
              <a:rPr lang="en-US" sz="2399">
                <a:solidFill>
                  <a:srgbClr val="000000"/>
                </a:solidFill>
                <a:latin typeface="Codec Pro"/>
                <a:ea typeface="Codec Pro"/>
                <a:cs typeface="Codec Pro"/>
                <a:sym typeface="Codec Pro"/>
              </a:rPr>
              <a:t>Diskuze se rozvíjí krok za krokem. Každá otázka vede k hlubšímu prozkoumání problému.</a:t>
            </a:r>
          </a:p>
        </p:txBody>
      </p:sp>
    </p:spTree>
  </p:cSld>
  <p:clrMapOvr>
    <a:masterClrMapping/>
  </p:clrMapOvr>
  <p:transition spd="slow">
    <p:push dir="l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1028700" y="-626577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2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688104"/>
            <a:ext cx="6254960" cy="2628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Jak na Sokratovský dialog s AI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3388432"/>
            <a:ext cx="6254960" cy="3286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49"/>
              </a:lnSpc>
            </a:p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AI může simulovat Sokrata, pokládat otázky, analyzovat odpovědi a vést uživatele k hlubšímu porozumění.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Znáte jako root cause analysis nebo metodu šesti “proč”.</a:t>
            </a:r>
          </a:p>
          <a:p>
            <a:pPr algn="just">
              <a:lnSpc>
                <a:spcPts val="3749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6530061"/>
            <a:ext cx="6254960" cy="3032076"/>
            <a:chOff x="0" y="0"/>
            <a:chExt cx="781839" cy="37899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781839" cy="378995"/>
            </a:xfrm>
            <a:custGeom>
              <a:avLst/>
              <a:gdLst/>
              <a:ahLst/>
              <a:cxnLst/>
              <a:rect r="r" b="b" t="t" l="l"/>
              <a:pathLst>
                <a:path h="378995" w="781839">
                  <a:moveTo>
                    <a:pt x="0" y="0"/>
                  </a:moveTo>
                  <a:lnTo>
                    <a:pt x="781839" y="0"/>
                  </a:lnTo>
                  <a:lnTo>
                    <a:pt x="781839" y="378995"/>
                  </a:lnTo>
                  <a:lnTo>
                    <a:pt x="0" y="378995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781839" cy="4456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2700000">
            <a:off x="6844752" y="6027086"/>
            <a:ext cx="507087" cy="1334358"/>
            <a:chOff x="0" y="0"/>
            <a:chExt cx="63383" cy="16678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63709" y="6944374"/>
            <a:ext cx="4983538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Výhody sokratovské metody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63709" y="7463526"/>
            <a:ext cx="5384942" cy="1697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Podpora kritického myšlení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Zlepšení argumentace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Budování hlubšího porozumění</a:t>
            </a:r>
          </a:p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Interaktivní diskuze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008818" y="901508"/>
            <a:ext cx="1036196" cy="982317"/>
            <a:chOff x="0" y="0"/>
            <a:chExt cx="1381595" cy="1309756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290687" y="316587"/>
              <a:ext cx="1090909" cy="993170"/>
              <a:chOff x="0" y="0"/>
              <a:chExt cx="215488" cy="196182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7" id="17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0" id="20"/>
            <p:cNvSpPr txBox="true"/>
            <p:nvPr/>
          </p:nvSpPr>
          <p:spPr>
            <a:xfrm rot="0">
              <a:off x="478696" y="609972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1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8008818" y="3003485"/>
            <a:ext cx="1036196" cy="1007880"/>
            <a:chOff x="0" y="0"/>
            <a:chExt cx="1381595" cy="1343840"/>
          </a:xfrm>
        </p:grpSpPr>
        <p:grpSp>
          <p:nvGrpSpPr>
            <p:cNvPr name="Group 22" id="22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8" id="28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2</a:t>
              </a:r>
            </a:p>
          </p:txBody>
        </p:sp>
      </p:grpSp>
      <p:sp>
        <p:nvSpPr>
          <p:cNvPr name="Freeform 29" id="29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0" id="30"/>
          <p:cNvSpPr txBox="true"/>
          <p:nvPr/>
        </p:nvSpPr>
        <p:spPr>
          <a:xfrm rot="0">
            <a:off x="9390941" y="1187879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Definování problému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390941" y="3317004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Kladení otevřených otázek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390941" y="1811194"/>
            <a:ext cx="8170408" cy="1402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30"/>
              </a:lnSpc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Začněte tím, že AI požádáte o vedení diskuze na konkrétní téma.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„Pomoz mi pochopit, co znamená...“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„Chci diskutovat o tom, proč je důležité...“</a:t>
            </a:r>
          </a:p>
          <a:p>
            <a:pPr algn="just">
              <a:lnSpc>
                <a:spcPts val="2730"/>
              </a:lnSpc>
            </a:pPr>
          </a:p>
        </p:txBody>
      </p:sp>
      <p:sp>
        <p:nvSpPr>
          <p:cNvPr name="TextBox 33" id="33"/>
          <p:cNvSpPr txBox="true"/>
          <p:nvPr/>
        </p:nvSpPr>
        <p:spPr>
          <a:xfrm rot="0">
            <a:off x="9390941" y="3936129"/>
            <a:ext cx="8170408" cy="1402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30"/>
              </a:lnSpc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AI může být nastavena tak, aby pokládala otázky, které vybízejí k zamyšlení a zpochybňují vaše názory: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„Proč si myslíš, že je tvůj názor správný?”</a:t>
            </a:r>
          </a:p>
          <a:p>
            <a:pPr algn="just">
              <a:lnSpc>
                <a:spcPts val="2730"/>
              </a:lnSpc>
            </a:pPr>
          </a:p>
        </p:txBody>
      </p:sp>
      <p:grpSp>
        <p:nvGrpSpPr>
          <p:cNvPr name="Group 34" id="34"/>
          <p:cNvGrpSpPr/>
          <p:nvPr/>
        </p:nvGrpSpPr>
        <p:grpSpPr>
          <a:xfrm rot="0">
            <a:off x="8008818" y="5088644"/>
            <a:ext cx="1036196" cy="1007880"/>
            <a:chOff x="0" y="0"/>
            <a:chExt cx="1381595" cy="1343840"/>
          </a:xfrm>
        </p:grpSpPr>
        <p:grpSp>
          <p:nvGrpSpPr>
            <p:cNvPr name="Group 35" id="35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8" id="38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40" id="40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41" id="41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3</a:t>
              </a:r>
            </a:p>
          </p:txBody>
        </p:sp>
      </p:grpSp>
      <p:sp>
        <p:nvSpPr>
          <p:cNvPr name="TextBox 42" id="42"/>
          <p:cNvSpPr txBox="true"/>
          <p:nvPr/>
        </p:nvSpPr>
        <p:spPr>
          <a:xfrm rot="0">
            <a:off x="9390941" y="5442984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Hledání důkazů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390941" y="5941479"/>
            <a:ext cx="8170408" cy="1744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30"/>
              </a:lnSpc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AI vás může vést k tomu, abyste podpořili své myšlenky důkazy nebo argumenty: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„Můžete uvést konkrétní příklad, který podporuje váš názor?“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„Existují fakta, která tuto myšlenku zpochybňují?“</a:t>
            </a:r>
          </a:p>
          <a:p>
            <a:pPr algn="just">
              <a:lnSpc>
                <a:spcPts val="2730"/>
              </a:lnSpc>
            </a:pPr>
          </a:p>
        </p:txBody>
      </p:sp>
      <p:grpSp>
        <p:nvGrpSpPr>
          <p:cNvPr name="Group 44" id="44"/>
          <p:cNvGrpSpPr/>
          <p:nvPr/>
        </p:nvGrpSpPr>
        <p:grpSpPr>
          <a:xfrm rot="0">
            <a:off x="8008818" y="7345314"/>
            <a:ext cx="1036196" cy="1007880"/>
            <a:chOff x="0" y="0"/>
            <a:chExt cx="1381595" cy="1343840"/>
          </a:xfrm>
        </p:grpSpPr>
        <p:grpSp>
          <p:nvGrpSpPr>
            <p:cNvPr name="Group 45" id="45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8" id="48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51" id="51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4</a:t>
              </a:r>
            </a:p>
          </p:txBody>
        </p:sp>
      </p:grpSp>
      <p:sp>
        <p:nvSpPr>
          <p:cNvPr name="TextBox 52" id="52"/>
          <p:cNvSpPr txBox="true"/>
          <p:nvPr/>
        </p:nvSpPr>
        <p:spPr>
          <a:xfrm rot="0">
            <a:off x="9390941" y="779123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Testování alternativních pohledů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9390941" y="8263591"/>
            <a:ext cx="8170408" cy="1744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30"/>
              </a:lnSpc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AI může pomoci zkoumat různé perspektivy a porovnávat je: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„Co by řekl někdo, kdo má opačný názor?“</a:t>
            </a:r>
          </a:p>
          <a:p>
            <a:pPr algn="just" marL="453390" indent="-226695" lvl="1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„Představuj si, že jsem ekolog a ty jsi zástupce průmyslové firmy. Diskutujme o obnovitelné energii.“</a:t>
            </a:r>
          </a:p>
          <a:p>
            <a:pPr algn="just">
              <a:lnSpc>
                <a:spcPts val="2730"/>
              </a:lnSpc>
            </a:pPr>
          </a:p>
        </p:txBody>
      </p:sp>
      <p:sp>
        <p:nvSpPr>
          <p:cNvPr name="Freeform 54" id="54"/>
          <p:cNvSpPr/>
          <p:nvPr/>
        </p:nvSpPr>
        <p:spPr>
          <a:xfrm flipH="true" flipV="true" rot="0">
            <a:off x="13476145" y="3063413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2" y="0"/>
                </a:lnTo>
                <a:lnTo>
                  <a:pt x="8870172" y="8870172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5367" y="0"/>
            <a:ext cx="7123483" cy="8443783"/>
          </a:xfrm>
          <a:custGeom>
            <a:avLst/>
            <a:gdLst/>
            <a:ahLst/>
            <a:cxnLst/>
            <a:rect r="r" b="b" t="t" l="l"/>
            <a:pathLst>
              <a:path h="8443783" w="7123483">
                <a:moveTo>
                  <a:pt x="0" y="0"/>
                </a:moveTo>
                <a:lnTo>
                  <a:pt x="7123483" y="0"/>
                </a:lnTo>
                <a:lnTo>
                  <a:pt x="7123483" y="8443783"/>
                </a:lnTo>
                <a:lnTo>
                  <a:pt x="0" y="84437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55960" y="538887"/>
            <a:ext cx="5306480" cy="6343303"/>
            <a:chOff x="0" y="0"/>
            <a:chExt cx="7075306" cy="8457738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4"/>
            <a:srcRect l="8172" t="0" r="8172" b="0"/>
            <a:stretch>
              <a:fillRect/>
            </a:stretch>
          </p:blipFill>
          <p:spPr>
            <a:xfrm flipH="false" flipV="false">
              <a:off x="0" y="0"/>
              <a:ext cx="7075306" cy="8457738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-2700000">
            <a:off x="6056858" y="-252753"/>
            <a:ext cx="1068933" cy="2054821"/>
            <a:chOff x="0" y="0"/>
            <a:chExt cx="327201" cy="62898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true" flipV="false" rot="0">
            <a:off x="14317338" y="-2673781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2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2" y="8870171"/>
                </a:lnTo>
                <a:lnTo>
                  <a:pt x="8870172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AutoShape 9" id="9"/>
          <p:cNvSpPr/>
          <p:nvPr/>
        </p:nvSpPr>
        <p:spPr>
          <a:xfrm>
            <a:off x="6662439" y="5133975"/>
            <a:ext cx="11372663" cy="0"/>
          </a:xfrm>
          <a:prstGeom prst="line">
            <a:avLst/>
          </a:prstGeom>
          <a:ln cap="flat" w="19050">
            <a:solidFill>
              <a:srgbClr val="3D24C9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0" id="10"/>
          <p:cNvGrpSpPr/>
          <p:nvPr/>
        </p:nvGrpSpPr>
        <p:grpSpPr>
          <a:xfrm rot="0">
            <a:off x="4905833" y="5381487"/>
            <a:ext cx="3817051" cy="4562858"/>
            <a:chOff x="0" y="0"/>
            <a:chExt cx="5089401" cy="6083810"/>
          </a:xfrm>
        </p:grpSpPr>
        <p:pic>
          <p:nvPicPr>
            <p:cNvPr name="Picture 11" id="11"/>
            <p:cNvPicPr>
              <a:picLocks noChangeAspect="true"/>
            </p:cNvPicPr>
            <p:nvPr/>
          </p:nvPicPr>
          <p:blipFill>
            <a:blip r:embed="rId6"/>
            <a:srcRect l="0" t="0" r="0" b="22740"/>
            <a:stretch>
              <a:fillRect/>
            </a:stretch>
          </p:blipFill>
          <p:spPr>
            <a:xfrm flipH="false" flipV="false">
              <a:off x="0" y="0"/>
              <a:ext cx="5089401" cy="6083810"/>
            </a:xfrm>
            <a:prstGeom prst="rect">
              <a:avLst/>
            </a:prstGeom>
          </p:spPr>
        </p:pic>
      </p:grpSp>
      <p:sp>
        <p:nvSpPr>
          <p:cNvPr name="TextBox 12" id="12"/>
          <p:cNvSpPr txBox="true"/>
          <p:nvPr/>
        </p:nvSpPr>
        <p:spPr>
          <a:xfrm rot="0">
            <a:off x="9646809" y="1002771"/>
            <a:ext cx="6869762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041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Six Thinking Hats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646809" y="2108726"/>
            <a:ext cx="7612491" cy="2492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249"/>
              </a:lnSpc>
            </a:pPr>
            <a:r>
              <a:rPr lang="en-US" sz="24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Metoda Six Thinking Hats Edwarda de Bono je užitečný nástroj pro strukturované a kreativní myšlení. Každý z „klobouků“ představuje jiný způsob uvažování a může být použit k efektivnějšímu zpracování informací, rozhodování nebo řešení problémů v procesu učení.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494890" y="5692775"/>
            <a:ext cx="7612491" cy="3565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Bílý klobouk: Fakta a informace</a:t>
            </a:r>
          </a:p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Červený klobouk: Emoce a intuice</a:t>
            </a:r>
          </a:p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Černý klobouk: Kritické myšlení</a:t>
            </a:r>
          </a:p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Žlutý klobouk: Pozitivní přístup</a:t>
            </a:r>
          </a:p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Zelený klobouk: Kreativita a inovace</a:t>
            </a:r>
          </a:p>
          <a:p>
            <a:pPr algn="just" marL="690874" indent="-345437" lvl="1">
              <a:lnSpc>
                <a:spcPts val="4159"/>
              </a:lnSpc>
              <a:buFont typeface="Arial"/>
              <a:buChar char="•"/>
            </a:pPr>
            <a:r>
              <a:rPr lang="en-US" sz="3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Modrý klobouk: Řízení procesu</a:t>
            </a:r>
          </a:p>
          <a:p>
            <a:pPr algn="just">
              <a:lnSpc>
                <a:spcPts val="2989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14200690" y="-1933985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0"/>
                </a:moveTo>
                <a:lnTo>
                  <a:pt x="0" y="0"/>
                </a:lnTo>
                <a:lnTo>
                  <a:pt x="0" y="8870171"/>
                </a:lnTo>
                <a:lnTo>
                  <a:pt x="8870171" y="8870171"/>
                </a:lnTo>
                <a:lnTo>
                  <a:pt x="8870171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5367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0" y="0"/>
                </a:moveTo>
                <a:lnTo>
                  <a:pt x="8396057" y="0"/>
                </a:lnTo>
                <a:lnTo>
                  <a:pt x="8396057" y="9952221"/>
                </a:lnTo>
                <a:lnTo>
                  <a:pt x="0" y="9952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1028700"/>
            <a:ext cx="7752496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Sekvence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25926" y="2257425"/>
            <a:ext cx="7558043" cy="3223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Sekvence v metodě Six Thinking Hats označují pořadí, ve kterém se jednotlivé „klobouky“ (způsoby myšlení) používají během diskuze nebo řešení problémů. </a:t>
            </a:r>
          </a:p>
          <a:p>
            <a:pPr algn="just">
              <a:lnSpc>
                <a:spcPts val="3600"/>
              </a:lnSpc>
            </a:pPr>
          </a:p>
          <a:p>
            <a:pPr algn="just">
              <a:lnSpc>
                <a:spcPts val="3600"/>
              </a:lnSpc>
            </a:pPr>
            <a:r>
              <a:rPr lang="en-US" sz="240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Tato metoda je flexibilní, takže pořadí klobouků se může měnit podle povahy situace, cíle a účastníků.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003796" y="247542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Modrý klobouk: Stanovte cíl a proces.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003796" y="1641819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Bílý klobouk: Shromážděte fakta a informace.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012833" y="295167"/>
            <a:ext cx="1613190" cy="917403"/>
            <a:chOff x="0" y="0"/>
            <a:chExt cx="2150920" cy="1223204"/>
          </a:xfrm>
        </p:grpSpPr>
        <p:grpSp>
          <p:nvGrpSpPr>
            <p:cNvPr name="Group 9" id="9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12" id="12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sp>
        <p:nvSpPr>
          <p:cNvPr name="AutoShape 13" id="13"/>
          <p:cNvSpPr/>
          <p:nvPr/>
        </p:nvSpPr>
        <p:spPr>
          <a:xfrm>
            <a:off x="10012833" y="1381017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10012833" y="2911647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5" id="15"/>
          <p:cNvSpPr txBox="true"/>
          <p:nvPr/>
        </p:nvSpPr>
        <p:spPr>
          <a:xfrm rot="0">
            <a:off x="12134012" y="3176845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Červený klobouk: Zvažte emocionální reakce.</a:t>
            </a:r>
          </a:p>
        </p:txBody>
      </p:sp>
      <p:sp>
        <p:nvSpPr>
          <p:cNvPr name="AutoShape 16" id="16"/>
          <p:cNvSpPr/>
          <p:nvPr/>
        </p:nvSpPr>
        <p:spPr>
          <a:xfrm>
            <a:off x="10012833" y="4416597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7" id="17"/>
          <p:cNvSpPr txBox="true"/>
          <p:nvPr/>
        </p:nvSpPr>
        <p:spPr>
          <a:xfrm rot="0">
            <a:off x="12134012" y="4667250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Černý klobouk: Analyzujte rizika a slabiny.</a:t>
            </a:r>
          </a:p>
        </p:txBody>
      </p:sp>
      <p:sp>
        <p:nvSpPr>
          <p:cNvPr name="AutoShape 18" id="18"/>
          <p:cNvSpPr/>
          <p:nvPr/>
        </p:nvSpPr>
        <p:spPr>
          <a:xfrm>
            <a:off x="10143049" y="5857875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9" id="19"/>
          <p:cNvSpPr txBox="true"/>
          <p:nvPr/>
        </p:nvSpPr>
        <p:spPr>
          <a:xfrm rot="0">
            <a:off x="12134012" y="6011777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Žlutý klobouk: Hledejte pozitivní stránky a přínosy.</a:t>
            </a:r>
          </a:p>
        </p:txBody>
      </p:sp>
      <p:sp>
        <p:nvSpPr>
          <p:cNvPr name="AutoShape 20" id="20"/>
          <p:cNvSpPr/>
          <p:nvPr/>
        </p:nvSpPr>
        <p:spPr>
          <a:xfrm>
            <a:off x="10172624" y="7175328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1101431" y="5947410"/>
            <a:ext cx="7485312" cy="3150462"/>
            <a:chOff x="0" y="0"/>
            <a:chExt cx="9980416" cy="4200616"/>
          </a:xfrm>
        </p:grpSpPr>
        <p:pic>
          <p:nvPicPr>
            <p:cNvPr name="Picture 22" id="22"/>
            <p:cNvPicPr>
              <a:picLocks noChangeAspect="true"/>
            </p:cNvPicPr>
            <p:nvPr/>
          </p:nvPicPr>
          <p:blipFill>
            <a:blip r:embed="rId5"/>
            <a:srcRect l="0" t="0" r="0" b="36867"/>
            <a:stretch>
              <a:fillRect/>
            </a:stretch>
          </p:blipFill>
          <p:spPr>
            <a:xfrm flipH="false" flipV="false">
              <a:off x="0" y="0"/>
              <a:ext cx="9980416" cy="4200616"/>
            </a:xfrm>
            <a:prstGeom prst="rect">
              <a:avLst/>
            </a:prstGeom>
          </p:spPr>
        </p:pic>
      </p:grpSp>
      <p:grpSp>
        <p:nvGrpSpPr>
          <p:cNvPr name="Group 23" id="23"/>
          <p:cNvGrpSpPr/>
          <p:nvPr/>
        </p:nvGrpSpPr>
        <p:grpSpPr>
          <a:xfrm rot="-2700000">
            <a:off x="7917498" y="5545600"/>
            <a:ext cx="768904" cy="1478072"/>
            <a:chOff x="0" y="0"/>
            <a:chExt cx="327201" cy="628982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10172624" y="6029325"/>
            <a:ext cx="1613190" cy="917403"/>
            <a:chOff x="0" y="0"/>
            <a:chExt cx="2150920" cy="1223204"/>
          </a:xfrm>
        </p:grpSpPr>
        <p:grpSp>
          <p:nvGrpSpPr>
            <p:cNvPr name="Group 27" id="27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30" id="30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grpSp>
        <p:nvGrpSpPr>
          <p:cNvPr name="Group 31" id="31"/>
          <p:cNvGrpSpPr/>
          <p:nvPr/>
        </p:nvGrpSpPr>
        <p:grpSpPr>
          <a:xfrm rot="0">
            <a:off x="10012833" y="3194394"/>
            <a:ext cx="1613190" cy="917403"/>
            <a:chOff x="0" y="0"/>
            <a:chExt cx="2150920" cy="1223204"/>
          </a:xfrm>
        </p:grpSpPr>
        <p:grpSp>
          <p:nvGrpSpPr>
            <p:cNvPr name="Group 32" id="32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35" id="35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grpSp>
        <p:nvGrpSpPr>
          <p:cNvPr name="Group 36" id="36"/>
          <p:cNvGrpSpPr/>
          <p:nvPr/>
        </p:nvGrpSpPr>
        <p:grpSpPr>
          <a:xfrm rot="0">
            <a:off x="10143049" y="4588047"/>
            <a:ext cx="1613190" cy="917403"/>
            <a:chOff x="0" y="0"/>
            <a:chExt cx="2150920" cy="1223204"/>
          </a:xfrm>
        </p:grpSpPr>
        <p:grpSp>
          <p:nvGrpSpPr>
            <p:cNvPr name="Group 37" id="37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39" id="39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40" id="40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grpSp>
        <p:nvGrpSpPr>
          <p:cNvPr name="Group 41" id="41"/>
          <p:cNvGrpSpPr/>
          <p:nvPr/>
        </p:nvGrpSpPr>
        <p:grpSpPr>
          <a:xfrm rot="0">
            <a:off x="10012833" y="1689444"/>
            <a:ext cx="1613190" cy="917403"/>
            <a:chOff x="0" y="0"/>
            <a:chExt cx="2150920" cy="1223204"/>
          </a:xfrm>
        </p:grpSpPr>
        <p:grpSp>
          <p:nvGrpSpPr>
            <p:cNvPr name="Group 42" id="42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45" id="45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sp>
        <p:nvSpPr>
          <p:cNvPr name="TextBox 46" id="46"/>
          <p:cNvSpPr txBox="true"/>
          <p:nvPr/>
        </p:nvSpPr>
        <p:spPr>
          <a:xfrm rot="0">
            <a:off x="12134012" y="7432503"/>
            <a:ext cx="5255504" cy="90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7"/>
              </a:lnSpc>
            </a:pPr>
            <a:r>
              <a:rPr lang="en-US" sz="2814" spc="-56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Zelený klobouk: Navrhněte kreativní řešení.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2134012" y="8851728"/>
            <a:ext cx="5255504" cy="9745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17"/>
              </a:lnSpc>
            </a:pPr>
            <a:r>
              <a:rPr lang="en-US" sz="3014" spc="-6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Modrý klobouk: Shrňte výsledky a určete další kroky.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0172624" y="8899353"/>
            <a:ext cx="1613190" cy="917403"/>
            <a:chOff x="0" y="0"/>
            <a:chExt cx="2150920" cy="1223204"/>
          </a:xfrm>
        </p:grpSpPr>
        <p:grpSp>
          <p:nvGrpSpPr>
            <p:cNvPr name="Group 49" id="49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52" id="52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grpSp>
        <p:nvGrpSpPr>
          <p:cNvPr name="Group 53" id="53"/>
          <p:cNvGrpSpPr/>
          <p:nvPr/>
        </p:nvGrpSpPr>
        <p:grpSpPr>
          <a:xfrm rot="0">
            <a:off x="10172624" y="7403928"/>
            <a:ext cx="1613190" cy="917403"/>
            <a:chOff x="0" y="0"/>
            <a:chExt cx="2150920" cy="1223204"/>
          </a:xfrm>
        </p:grpSpPr>
        <p:grpSp>
          <p:nvGrpSpPr>
            <p:cNvPr name="Group 54" id="54"/>
            <p:cNvGrpSpPr/>
            <p:nvPr/>
          </p:nvGrpSpPr>
          <p:grpSpPr>
            <a:xfrm rot="-10800000">
              <a:off x="0" y="0"/>
              <a:ext cx="2150920" cy="1223204"/>
              <a:chOff x="0" y="0"/>
              <a:chExt cx="424873" cy="241621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 rot="0">
                <a:off x="0" y="0"/>
                <a:ext cx="424873" cy="241621"/>
              </a:xfrm>
              <a:custGeom>
                <a:avLst/>
                <a:gdLst/>
                <a:ahLst/>
                <a:cxnLst/>
                <a:rect r="r" b="b" t="t" l="l"/>
                <a:pathLst>
                  <a:path h="241621" w="424873">
                    <a:moveTo>
                      <a:pt x="120810" y="0"/>
                    </a:moveTo>
                    <a:lnTo>
                      <a:pt x="304063" y="0"/>
                    </a:lnTo>
                    <a:cubicBezTo>
                      <a:pt x="370784" y="0"/>
                      <a:pt x="424873" y="54089"/>
                      <a:pt x="424873" y="120810"/>
                    </a:cubicBezTo>
                    <a:lnTo>
                      <a:pt x="424873" y="120810"/>
                    </a:lnTo>
                    <a:cubicBezTo>
                      <a:pt x="424873" y="187532"/>
                      <a:pt x="370784" y="241621"/>
                      <a:pt x="304063" y="241621"/>
                    </a:cubicBezTo>
                    <a:lnTo>
                      <a:pt x="120810" y="241621"/>
                    </a:lnTo>
                    <a:cubicBezTo>
                      <a:pt x="54089" y="241621"/>
                      <a:pt x="0" y="187532"/>
                      <a:pt x="0" y="120810"/>
                    </a:cubicBezTo>
                    <a:lnTo>
                      <a:pt x="0" y="120810"/>
                    </a:lnTo>
                    <a:cubicBezTo>
                      <a:pt x="0" y="54089"/>
                      <a:pt x="54089" y="0"/>
                      <a:pt x="120810" y="0"/>
                    </a:cubicBezTo>
                    <a:close/>
                  </a:path>
                </a:pathLst>
              </a:custGeom>
              <a:solidFill>
                <a:srgbClr val="090E2B"/>
              </a:solidFill>
              <a:ln w="38100" cap="rnd">
                <a:solidFill>
                  <a:srgbClr val="3D24C9"/>
                </a:solidFill>
                <a:prstDash val="solid"/>
                <a:round/>
              </a:ln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0" y="-66675"/>
                <a:ext cx="424873" cy="30829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AutoShape 57" id="57"/>
            <p:cNvSpPr/>
            <p:nvPr/>
          </p:nvSpPr>
          <p:spPr>
            <a:xfrm>
              <a:off x="509462" y="611602"/>
              <a:ext cx="1166770" cy="0"/>
            </a:xfrm>
            <a:prstGeom prst="line">
              <a:avLst/>
            </a:prstGeom>
            <a:ln cap="flat" w="50800">
              <a:solidFill>
                <a:srgbClr val="FFFFFF"/>
              </a:solidFill>
              <a:prstDash val="solid"/>
              <a:headEnd type="none" len="sm" w="sm"/>
              <a:tailEnd type="arrow" len="sm" w="med"/>
            </a:ln>
          </p:spPr>
        </p:sp>
      </p:grpSp>
      <p:sp>
        <p:nvSpPr>
          <p:cNvPr name="AutoShape 58" id="58"/>
          <p:cNvSpPr/>
          <p:nvPr/>
        </p:nvSpPr>
        <p:spPr>
          <a:xfrm>
            <a:off x="10012833" y="8670753"/>
            <a:ext cx="7246467" cy="0"/>
          </a:xfrm>
          <a:prstGeom prst="line">
            <a:avLst/>
          </a:prstGeom>
          <a:ln cap="flat" w="19050">
            <a:solidFill>
              <a:srgbClr val="F041FF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41178" y="604322"/>
            <a:ext cx="6627693" cy="1752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Jak na Six Thinking Hats s AI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266239" y="2785547"/>
            <a:ext cx="1036196" cy="1007880"/>
            <a:chOff x="0" y="0"/>
            <a:chExt cx="1381595" cy="134384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0" id="10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266239" y="4497570"/>
            <a:ext cx="1036196" cy="1007880"/>
            <a:chOff x="0" y="0"/>
            <a:chExt cx="1381595" cy="134384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8" id="18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2</a:t>
              </a:r>
            </a:p>
          </p:txBody>
        </p:sp>
      </p:grpSp>
      <p:sp>
        <p:nvSpPr>
          <p:cNvPr name="Freeform 19" id="19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1559611" y="301586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Modrý klobouk: Stanovte cíl a proces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559611" y="4754272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Bílý klobouk: Fakta a informace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59611" y="3568315"/>
            <a:ext cx="6976761" cy="753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Sdělte AI, o čem hodláte diskutovat a že chcete zkusit metodu Six Thinking Hats.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559611" y="5440880"/>
            <a:ext cx="6976761" cy="1838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Požádejte AI, aby shromáždila relevantní fakta a statistiky o daném tématu.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Příklad: „Poskytni mi nejnovější údaje o...“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Ujistěte se, že AI uvede zdroje dat, pokud je to možné.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342439" y="7135355"/>
            <a:ext cx="1036196" cy="1007880"/>
            <a:chOff x="0" y="0"/>
            <a:chExt cx="1381595" cy="1343840"/>
          </a:xfrm>
        </p:grpSpPr>
        <p:grpSp>
          <p:nvGrpSpPr>
            <p:cNvPr name="Group 25" id="25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1" id="31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3</a:t>
              </a: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1597711" y="7501987"/>
            <a:ext cx="8170408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8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Červený klobouk: Emoce a intuice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597711" y="8063963"/>
            <a:ext cx="6976761" cy="1838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Požádejte o simulaci emocionálních reakcí nebo možných perspektiv.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Příklad: „Jak by se lidé mohli cítit při zavedení nových technologií do školství?“</a:t>
            </a:r>
          </a:p>
          <a:p>
            <a:pPr algn="just">
              <a:lnSpc>
                <a:spcPts val="2859"/>
              </a:lnSpc>
            </a:pPr>
          </a:p>
        </p:txBody>
      </p:sp>
      <p:grpSp>
        <p:nvGrpSpPr>
          <p:cNvPr name="Group 34" id="34"/>
          <p:cNvGrpSpPr/>
          <p:nvPr/>
        </p:nvGrpSpPr>
        <p:grpSpPr>
          <a:xfrm rot="0">
            <a:off x="9469096" y="-41172"/>
            <a:ext cx="1036196" cy="1007880"/>
            <a:chOff x="0" y="0"/>
            <a:chExt cx="1381595" cy="1343840"/>
          </a:xfrm>
        </p:grpSpPr>
        <p:grpSp>
          <p:nvGrpSpPr>
            <p:cNvPr name="Group 35" id="35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8" id="38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40" id="40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41" id="41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4</a:t>
              </a:r>
            </a:p>
          </p:txBody>
        </p:sp>
      </p:grpSp>
      <p:sp>
        <p:nvSpPr>
          <p:cNvPr name="TextBox 42" id="42"/>
          <p:cNvSpPr txBox="true"/>
          <p:nvPr/>
        </p:nvSpPr>
        <p:spPr>
          <a:xfrm rot="0">
            <a:off x="10772329" y="185658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Černý klobouk: Kritické myšlení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772329" y="734325"/>
            <a:ext cx="7138902" cy="22009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Identifikujte rizika/nevýhody konkrétního přístupu. Nechte AI simulovat kritický postoj vůči vašim návrhům nebo nápadům.</a:t>
            </a:r>
          </a:p>
          <a:p>
            <a:pPr algn="l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Příklad: „Jaké jsou potenciální problémy s implementací augmentované reality ve školách?“</a:t>
            </a:r>
          </a:p>
          <a:p>
            <a:pPr algn="l">
              <a:lnSpc>
                <a:spcPts val="2859"/>
              </a:lnSpc>
            </a:pPr>
          </a:p>
        </p:txBody>
      </p:sp>
      <p:sp>
        <p:nvSpPr>
          <p:cNvPr name="Freeform 44" id="44"/>
          <p:cNvSpPr/>
          <p:nvPr/>
        </p:nvSpPr>
        <p:spPr>
          <a:xfrm flipH="true" flipV="true" rot="0">
            <a:off x="12300889" y="1929395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8870171" y="8870172"/>
                </a:moveTo>
                <a:lnTo>
                  <a:pt x="0" y="8870172"/>
                </a:lnTo>
                <a:lnTo>
                  <a:pt x="0" y="0"/>
                </a:lnTo>
                <a:lnTo>
                  <a:pt x="8870171" y="0"/>
                </a:lnTo>
                <a:lnTo>
                  <a:pt x="8870171" y="8870172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45" id="45"/>
          <p:cNvGrpSpPr/>
          <p:nvPr/>
        </p:nvGrpSpPr>
        <p:grpSpPr>
          <a:xfrm rot="0">
            <a:off x="9469096" y="2626761"/>
            <a:ext cx="1036196" cy="1007880"/>
            <a:chOff x="0" y="0"/>
            <a:chExt cx="1381595" cy="1343840"/>
          </a:xfrm>
        </p:grpSpPr>
        <p:grpSp>
          <p:nvGrpSpPr>
            <p:cNvPr name="Group 46" id="46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48" id="48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9" id="49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52" id="52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5</a:t>
              </a:r>
            </a:p>
          </p:txBody>
        </p:sp>
      </p:grpSp>
      <p:grpSp>
        <p:nvGrpSpPr>
          <p:cNvPr name="Group 53" id="53"/>
          <p:cNvGrpSpPr/>
          <p:nvPr/>
        </p:nvGrpSpPr>
        <p:grpSpPr>
          <a:xfrm rot="0">
            <a:off x="9469096" y="7639295"/>
            <a:ext cx="1036196" cy="1007880"/>
            <a:chOff x="0" y="0"/>
            <a:chExt cx="1381595" cy="1343840"/>
          </a:xfrm>
        </p:grpSpPr>
        <p:grpSp>
          <p:nvGrpSpPr>
            <p:cNvPr name="Group 54" id="54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7" id="57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58" id="58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59" id="59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0" id="60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7</a:t>
              </a:r>
            </a:p>
          </p:txBody>
        </p:sp>
      </p:grpSp>
      <p:grpSp>
        <p:nvGrpSpPr>
          <p:cNvPr name="Group 61" id="61"/>
          <p:cNvGrpSpPr/>
          <p:nvPr/>
        </p:nvGrpSpPr>
        <p:grpSpPr>
          <a:xfrm rot="0">
            <a:off x="9469096" y="5064374"/>
            <a:ext cx="1036196" cy="1007880"/>
            <a:chOff x="0" y="0"/>
            <a:chExt cx="1381595" cy="1343840"/>
          </a:xfrm>
        </p:grpSpPr>
        <p:grpSp>
          <p:nvGrpSpPr>
            <p:cNvPr name="Group 62" id="62"/>
            <p:cNvGrpSpPr/>
            <p:nvPr/>
          </p:nvGrpSpPr>
          <p:grpSpPr>
            <a:xfrm rot="0">
              <a:off x="290687" y="350670"/>
              <a:ext cx="1090909" cy="993170"/>
              <a:chOff x="0" y="0"/>
              <a:chExt cx="215488" cy="196182"/>
            </a:xfrm>
          </p:grpSpPr>
          <p:sp>
            <p:nvSpPr>
              <p:cNvPr name="Freeform 63" id="63"/>
              <p:cNvSpPr/>
              <p:nvPr/>
            </p:nvSpPr>
            <p:spPr>
              <a:xfrm flipH="false" flipV="false" rot="0">
                <a:off x="0" y="0"/>
                <a:ext cx="215488" cy="196182"/>
              </a:xfrm>
              <a:custGeom>
                <a:avLst/>
                <a:gdLst/>
                <a:ahLst/>
                <a:cxnLst/>
                <a:rect r="r" b="b" t="t" l="l"/>
                <a:pathLst>
                  <a:path h="196182" w="215488">
                    <a:moveTo>
                      <a:pt x="0" y="0"/>
                    </a:moveTo>
                    <a:lnTo>
                      <a:pt x="215488" y="0"/>
                    </a:lnTo>
                    <a:lnTo>
                      <a:pt x="215488" y="196182"/>
                    </a:lnTo>
                    <a:lnTo>
                      <a:pt x="0" y="196182"/>
                    </a:lnTo>
                    <a:close/>
                  </a:path>
                </a:pathLst>
              </a:custGeom>
              <a:solidFill>
                <a:srgbClr val="B814CB"/>
              </a:solidFill>
            </p:spPr>
          </p:sp>
          <p:sp>
            <p:nvSpPr>
              <p:cNvPr name="TextBox 64" id="64"/>
              <p:cNvSpPr txBox="true"/>
              <p:nvPr/>
            </p:nvSpPr>
            <p:spPr>
              <a:xfrm>
                <a:off x="0" y="-66675"/>
                <a:ext cx="215488" cy="26285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5" id="65"/>
            <p:cNvGrpSpPr/>
            <p:nvPr/>
          </p:nvGrpSpPr>
          <p:grpSpPr>
            <a:xfrm rot="2700000">
              <a:off x="251537" y="-10207"/>
              <a:ext cx="320878" cy="844365"/>
              <a:chOff x="0" y="0"/>
              <a:chExt cx="63383" cy="166788"/>
            </a:xfrm>
          </p:grpSpPr>
          <p:sp>
            <p:nvSpPr>
              <p:cNvPr name="Freeform 66" id="66"/>
              <p:cNvSpPr/>
              <p:nvPr/>
            </p:nvSpPr>
            <p:spPr>
              <a:xfrm flipH="false" flipV="false" rot="0">
                <a:off x="0" y="0"/>
                <a:ext cx="63383" cy="166788"/>
              </a:xfrm>
              <a:custGeom>
                <a:avLst/>
                <a:gdLst/>
                <a:ahLst/>
                <a:cxnLst/>
                <a:rect r="r" b="b" t="t" l="l"/>
                <a:pathLst>
                  <a:path h="166788" w="63383">
                    <a:moveTo>
                      <a:pt x="0" y="0"/>
                    </a:moveTo>
                    <a:lnTo>
                      <a:pt x="63383" y="0"/>
                    </a:lnTo>
                    <a:lnTo>
                      <a:pt x="63383" y="166788"/>
                    </a:lnTo>
                    <a:lnTo>
                      <a:pt x="0" y="166788"/>
                    </a:lnTo>
                    <a:close/>
                  </a:path>
                </a:pathLst>
              </a:custGeom>
              <a:solidFill>
                <a:srgbClr val="090E2B"/>
              </a:solidFill>
            </p:spPr>
          </p:sp>
          <p:sp>
            <p:nvSpPr>
              <p:cNvPr name="TextBox 67" id="67"/>
              <p:cNvSpPr txBox="true"/>
              <p:nvPr/>
            </p:nvSpPr>
            <p:spPr>
              <a:xfrm>
                <a:off x="0" y="-66675"/>
                <a:ext cx="63383" cy="23346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8" id="68"/>
            <p:cNvSpPr txBox="true"/>
            <p:nvPr/>
          </p:nvSpPr>
          <p:spPr>
            <a:xfrm rot="0">
              <a:off x="478696" y="644055"/>
              <a:ext cx="714889" cy="558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>
                  <a:solidFill>
                    <a:srgbClr val="FFFFFF"/>
                  </a:solidFill>
                  <a:latin typeface="Pattanakarn Condensed"/>
                  <a:ea typeface="Pattanakarn Condensed"/>
                  <a:cs typeface="Pattanakarn Condensed"/>
                  <a:sym typeface="Pattanakarn Condensed"/>
                </a:rPr>
                <a:t>6</a:t>
              </a:r>
            </a:p>
          </p:txBody>
        </p:sp>
      </p:grpSp>
      <p:sp>
        <p:nvSpPr>
          <p:cNvPr name="TextBox 69" id="69"/>
          <p:cNvSpPr txBox="true"/>
          <p:nvPr/>
        </p:nvSpPr>
        <p:spPr>
          <a:xfrm rot="0">
            <a:off x="10772329" y="293523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Žlutý klobouk: Pozitivní myšlení</a:t>
            </a:r>
          </a:p>
        </p:txBody>
      </p:sp>
      <p:sp>
        <p:nvSpPr>
          <p:cNvPr name="TextBox 70" id="70"/>
          <p:cNvSpPr txBox="true"/>
          <p:nvPr/>
        </p:nvSpPr>
        <p:spPr>
          <a:xfrm rot="0">
            <a:off x="10762467" y="5363527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Zelený klobouk: Kreativita a inovace</a:t>
            </a:r>
          </a:p>
        </p:txBody>
      </p:sp>
      <p:sp>
        <p:nvSpPr>
          <p:cNvPr name="TextBox 71" id="71"/>
          <p:cNvSpPr txBox="true"/>
          <p:nvPr/>
        </p:nvSpPr>
        <p:spPr>
          <a:xfrm rot="0">
            <a:off x="10772329" y="7916325"/>
            <a:ext cx="817040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FFFFFF"/>
                </a:solidFill>
                <a:latin typeface="Pattanakarn Condensed"/>
                <a:ea typeface="Pattanakarn Condensed"/>
                <a:cs typeface="Pattanakarn Condensed"/>
                <a:sym typeface="Pattanakarn Condensed"/>
              </a:rPr>
              <a:t>Modrý klobouk: Řízení procesu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10772329" y="8487825"/>
            <a:ext cx="7138902" cy="716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30"/>
              </a:lnSpc>
            </a:pPr>
            <a:r>
              <a:rPr lang="en-US" sz="2100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Použijte AI jako pomocníka, který navrhuje další kroky nebo shrnuje diskuzi.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10762467" y="3502052"/>
            <a:ext cx="6964430" cy="1477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Požádejte AI, aby zhodnotila přínosy konkrétního řešení.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Příklad: „Jaké jsou výhody používání umělé inteligence při personalizovaném učení?“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10772329" y="5935027"/>
            <a:ext cx="6964430" cy="1477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Brainstormujte alternativní způsoby, jak přistupovat k problému.</a:t>
            </a:r>
          </a:p>
          <a:p>
            <a:pPr algn="just">
              <a:lnSpc>
                <a:spcPts val="2859"/>
              </a:lnSpc>
            </a:pPr>
            <a:r>
              <a:rPr lang="en-US" sz="21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Příklad: „Navrhni tři kreativní způsoby, jak integrovat AI do výuky cizích jazyků.“</a:t>
            </a:r>
          </a:p>
        </p:txBody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90E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128576">
            <a:off x="2269547" y="-4247100"/>
            <a:ext cx="8870172" cy="8870172"/>
          </a:xfrm>
          <a:custGeom>
            <a:avLst/>
            <a:gdLst/>
            <a:ahLst/>
            <a:cxnLst/>
            <a:rect r="r" b="b" t="t" l="l"/>
            <a:pathLst>
              <a:path h="8870172" w="8870172">
                <a:moveTo>
                  <a:pt x="0" y="0"/>
                </a:moveTo>
                <a:lnTo>
                  <a:pt x="8870172" y="0"/>
                </a:lnTo>
                <a:lnTo>
                  <a:pt x="8870172" y="8870172"/>
                </a:lnTo>
                <a:lnTo>
                  <a:pt x="0" y="887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9987194" y="-17051"/>
            <a:ext cx="8396056" cy="9952222"/>
          </a:xfrm>
          <a:custGeom>
            <a:avLst/>
            <a:gdLst/>
            <a:ahLst/>
            <a:cxnLst/>
            <a:rect r="r" b="b" t="t" l="l"/>
            <a:pathLst>
              <a:path h="9952222" w="8396056">
                <a:moveTo>
                  <a:pt x="8396056" y="0"/>
                </a:moveTo>
                <a:lnTo>
                  <a:pt x="0" y="0"/>
                </a:lnTo>
                <a:lnTo>
                  <a:pt x="0" y="9952221"/>
                </a:lnTo>
                <a:lnTo>
                  <a:pt x="8396056" y="9952221"/>
                </a:lnTo>
                <a:lnTo>
                  <a:pt x="83960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-2700000">
            <a:off x="9662206" y="8126390"/>
            <a:ext cx="768904" cy="1478072"/>
            <a:chOff x="0" y="0"/>
            <a:chExt cx="327201" cy="62898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27201" cy="628982"/>
            </a:xfrm>
            <a:custGeom>
              <a:avLst/>
              <a:gdLst/>
              <a:ahLst/>
              <a:cxnLst/>
              <a:rect r="r" b="b" t="t" l="l"/>
              <a:pathLst>
                <a:path h="628982" w="327201">
                  <a:moveTo>
                    <a:pt x="0" y="0"/>
                  </a:moveTo>
                  <a:lnTo>
                    <a:pt x="327201" y="0"/>
                  </a:lnTo>
                  <a:lnTo>
                    <a:pt x="327201" y="628982"/>
                  </a:lnTo>
                  <a:lnTo>
                    <a:pt x="0" y="628982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66675"/>
              <a:ext cx="327201" cy="6956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373497" y="3139334"/>
            <a:ext cx="4771073" cy="2663402"/>
            <a:chOff x="0" y="0"/>
            <a:chExt cx="513385" cy="28659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13385" cy="286592"/>
            </a:xfrm>
            <a:custGeom>
              <a:avLst/>
              <a:gdLst/>
              <a:ahLst/>
              <a:cxnLst/>
              <a:rect r="r" b="b" t="t" l="l"/>
              <a:pathLst>
                <a:path h="286592" w="513385">
                  <a:moveTo>
                    <a:pt x="0" y="0"/>
                  </a:moveTo>
                  <a:lnTo>
                    <a:pt x="513385" y="0"/>
                  </a:lnTo>
                  <a:lnTo>
                    <a:pt x="513385" y="286592"/>
                  </a:lnTo>
                  <a:lnTo>
                    <a:pt x="0" y="286592"/>
                  </a:lnTo>
                  <a:close/>
                </a:path>
              </a:pathLst>
            </a:custGeom>
            <a:gradFill rotWithShape="true">
              <a:gsLst>
                <a:gs pos="0">
                  <a:srgbClr val="B814CB">
                    <a:alpha val="100000"/>
                  </a:srgbClr>
                </a:gs>
                <a:gs pos="100000">
                  <a:srgbClr val="3725C9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513385" cy="3532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-2700000">
            <a:off x="1208318" y="4940323"/>
            <a:ext cx="589045" cy="1550024"/>
            <a:chOff x="0" y="0"/>
            <a:chExt cx="63383" cy="16678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383" cy="166788"/>
            </a:xfrm>
            <a:custGeom>
              <a:avLst/>
              <a:gdLst/>
              <a:ahLst/>
              <a:cxnLst/>
              <a:rect r="r" b="b" t="t" l="l"/>
              <a:pathLst>
                <a:path h="166788" w="63383">
                  <a:moveTo>
                    <a:pt x="0" y="0"/>
                  </a:moveTo>
                  <a:lnTo>
                    <a:pt x="63383" y="0"/>
                  </a:lnTo>
                  <a:lnTo>
                    <a:pt x="63383" y="166788"/>
                  </a:lnTo>
                  <a:lnTo>
                    <a:pt x="0" y="166788"/>
                  </a:lnTo>
                  <a:close/>
                </a:path>
              </a:pathLst>
            </a:custGeom>
            <a:solidFill>
              <a:srgbClr val="090E2B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63383" cy="23346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580856" y="6471609"/>
            <a:ext cx="5073054" cy="2593467"/>
          </a:xfrm>
          <a:custGeom>
            <a:avLst/>
            <a:gdLst/>
            <a:ahLst/>
            <a:cxnLst/>
            <a:rect r="r" b="b" t="t" l="l"/>
            <a:pathLst>
              <a:path h="2593467" w="5073054">
                <a:moveTo>
                  <a:pt x="0" y="0"/>
                </a:moveTo>
                <a:lnTo>
                  <a:pt x="5073054" y="0"/>
                </a:lnTo>
                <a:lnTo>
                  <a:pt x="5073054" y="2593467"/>
                </a:lnTo>
                <a:lnTo>
                  <a:pt x="0" y="2593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3895" t="0" r="-42797" b="-7620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144570" y="1513372"/>
            <a:ext cx="12143430" cy="8773628"/>
          </a:xfrm>
          <a:custGeom>
            <a:avLst/>
            <a:gdLst/>
            <a:ahLst/>
            <a:cxnLst/>
            <a:rect r="r" b="b" t="t" l="l"/>
            <a:pathLst>
              <a:path h="8773628" w="12143430">
                <a:moveTo>
                  <a:pt x="0" y="0"/>
                </a:moveTo>
                <a:lnTo>
                  <a:pt x="12143430" y="0"/>
                </a:lnTo>
                <a:lnTo>
                  <a:pt x="12143430" y="8773628"/>
                </a:lnTo>
                <a:lnTo>
                  <a:pt x="0" y="87736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746565" y="461015"/>
            <a:ext cx="7911491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 spc="-116" b="true">
                <a:solidFill>
                  <a:srgbClr val="FFFFFF"/>
                </a:solidFill>
                <a:latin typeface="Pattanakarn Condensed Medium"/>
                <a:ea typeface="Pattanakarn Condensed Medium"/>
                <a:cs typeface="Pattanakarn Condensed Medium"/>
                <a:sym typeface="Pattanakarn Condensed Medium"/>
              </a:rPr>
              <a:t>AI asistent na míru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756827" y="3523433"/>
            <a:ext cx="4004414" cy="16200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19"/>
              </a:lnSpc>
            </a:pPr>
            <a:r>
              <a:rPr lang="en-US" sz="2399">
                <a:solidFill>
                  <a:srgbClr val="FFFFFF"/>
                </a:solidFill>
                <a:latin typeface="Codec Pro Light"/>
                <a:ea typeface="Codec Pro Light"/>
                <a:cs typeface="Codec Pro Light"/>
                <a:sym typeface="Codec Pro Light"/>
              </a:rPr>
              <a:t>Udělejte si chatbota sobě na míru. Nahrajde do něj přesně ty informace, které  potřebujete.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DAGW6CDsHr8</dc:identifier>
  <dcterms:modified xsi:type="dcterms:W3CDTF">2011-08-01T06:04:30Z</dcterms:modified>
  <cp:revision>1</cp:revision>
  <dc:title>Jak se učit (nejen) jazyky s AI</dc:title>
</cp:coreProperties>
</file>